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 id="2147483671" r:id="rId2"/>
  </p:sldMasterIdLst>
  <p:notesMasterIdLst>
    <p:notesMasterId r:id="rId140"/>
  </p:notesMasterIdLst>
  <p:handoutMasterIdLst>
    <p:handoutMasterId r:id="rId141"/>
  </p:handoutMasterIdLst>
  <p:sldIdLst>
    <p:sldId id="753" r:id="rId3"/>
    <p:sldId id="276" r:id="rId4"/>
    <p:sldId id="867" r:id="rId5"/>
    <p:sldId id="807" r:id="rId6"/>
    <p:sldId id="870" r:id="rId7"/>
    <p:sldId id="871" r:id="rId8"/>
    <p:sldId id="806" r:id="rId9"/>
    <p:sldId id="282" r:id="rId10"/>
    <p:sldId id="258" r:id="rId11"/>
    <p:sldId id="808" r:id="rId12"/>
    <p:sldId id="758" r:id="rId13"/>
    <p:sldId id="868" r:id="rId14"/>
    <p:sldId id="869" r:id="rId15"/>
    <p:sldId id="259" r:id="rId16"/>
    <p:sldId id="273" r:id="rId17"/>
    <p:sldId id="805" r:id="rId18"/>
    <p:sldId id="872" r:id="rId19"/>
    <p:sldId id="873" r:id="rId20"/>
    <p:sldId id="874" r:id="rId21"/>
    <p:sldId id="875" r:id="rId22"/>
    <p:sldId id="290" r:id="rId23"/>
    <p:sldId id="878" r:id="rId24"/>
    <p:sldId id="877" r:id="rId25"/>
    <p:sldId id="876" r:id="rId26"/>
    <p:sldId id="817" r:id="rId27"/>
    <p:sldId id="288" r:id="rId28"/>
    <p:sldId id="799" r:id="rId29"/>
    <p:sldId id="804" r:id="rId30"/>
    <p:sldId id="797" r:id="rId31"/>
    <p:sldId id="281" r:id="rId32"/>
    <p:sldId id="760" r:id="rId33"/>
    <p:sldId id="260" r:id="rId34"/>
    <p:sldId id="289" r:id="rId35"/>
    <p:sldId id="819" r:id="rId36"/>
    <p:sldId id="880" r:id="rId37"/>
    <p:sldId id="261" r:id="rId38"/>
    <p:sldId id="879" r:id="rId39"/>
    <p:sldId id="820" r:id="rId40"/>
    <p:sldId id="814" r:id="rId41"/>
    <p:sldId id="762" r:id="rId42"/>
    <p:sldId id="881" r:id="rId43"/>
    <p:sldId id="810" r:id="rId44"/>
    <p:sldId id="811" r:id="rId45"/>
    <p:sldId id="812" r:id="rId46"/>
    <p:sldId id="813" r:id="rId47"/>
    <p:sldId id="773" r:id="rId48"/>
    <p:sldId id="774" r:id="rId49"/>
    <p:sldId id="761" r:id="rId50"/>
    <p:sldId id="280" r:id="rId51"/>
    <p:sldId id="262" r:id="rId52"/>
    <p:sldId id="884" r:id="rId53"/>
    <p:sldId id="886" r:id="rId54"/>
    <p:sldId id="882" r:id="rId55"/>
    <p:sldId id="883" r:id="rId56"/>
    <p:sldId id="885" r:id="rId57"/>
    <p:sldId id="778" r:id="rId58"/>
    <p:sldId id="782" r:id="rId59"/>
    <p:sldId id="780" r:id="rId60"/>
    <p:sldId id="783" r:id="rId61"/>
    <p:sldId id="781" r:id="rId62"/>
    <p:sldId id="291" r:id="rId63"/>
    <p:sldId id="755" r:id="rId64"/>
    <p:sldId id="263" r:id="rId65"/>
    <p:sldId id="823" r:id="rId66"/>
    <p:sldId id="821" r:id="rId67"/>
    <p:sldId id="822" r:id="rId68"/>
    <p:sldId id="892" r:id="rId69"/>
    <p:sldId id="891" r:id="rId70"/>
    <p:sldId id="784" r:id="rId71"/>
    <p:sldId id="824" r:id="rId72"/>
    <p:sldId id="825" r:id="rId73"/>
    <p:sldId id="826" r:id="rId74"/>
    <p:sldId id="829" r:id="rId75"/>
    <p:sldId id="830" r:id="rId76"/>
    <p:sldId id="827" r:id="rId77"/>
    <p:sldId id="831" r:id="rId78"/>
    <p:sldId id="832" r:id="rId79"/>
    <p:sldId id="828" r:id="rId80"/>
    <p:sldId id="833" r:id="rId81"/>
    <p:sldId id="834" r:id="rId82"/>
    <p:sldId id="764" r:id="rId83"/>
    <p:sldId id="835" r:id="rId84"/>
    <p:sldId id="274" r:id="rId85"/>
    <p:sldId id="785" r:id="rId86"/>
    <p:sldId id="765" r:id="rId87"/>
    <p:sldId id="292" r:id="rId88"/>
    <p:sldId id="264" r:id="rId89"/>
    <p:sldId id="293" r:id="rId90"/>
    <p:sldId id="265" r:id="rId91"/>
    <p:sldId id="791" r:id="rId92"/>
    <p:sldId id="836" r:id="rId93"/>
    <p:sldId id="841" r:id="rId94"/>
    <p:sldId id="842" r:id="rId95"/>
    <p:sldId id="837" r:id="rId96"/>
    <p:sldId id="838" r:id="rId97"/>
    <p:sldId id="766" r:id="rId98"/>
    <p:sldId id="839" r:id="rId99"/>
    <p:sldId id="840" r:id="rId100"/>
    <p:sldId id="786" r:id="rId101"/>
    <p:sldId id="769" r:id="rId102"/>
    <p:sldId id="767" r:id="rId103"/>
    <p:sldId id="790" r:id="rId104"/>
    <p:sldId id="789" r:id="rId105"/>
    <p:sldId id="843" r:id="rId106"/>
    <p:sldId id="768" r:id="rId107"/>
    <p:sldId id="792" r:id="rId108"/>
    <p:sldId id="844" r:id="rId109"/>
    <p:sldId id="847" r:id="rId110"/>
    <p:sldId id="849" r:id="rId111"/>
    <p:sldId id="848" r:id="rId112"/>
    <p:sldId id="845" r:id="rId113"/>
    <p:sldId id="285" r:id="rId114"/>
    <p:sldId id="269" r:id="rId115"/>
    <p:sldId id="852" r:id="rId116"/>
    <p:sldId id="850" r:id="rId117"/>
    <p:sldId id="851" r:id="rId118"/>
    <p:sldId id="271" r:id="rId119"/>
    <p:sldId id="853" r:id="rId120"/>
    <p:sldId id="889" r:id="rId121"/>
    <p:sldId id="857" r:id="rId122"/>
    <p:sldId id="858" r:id="rId123"/>
    <p:sldId id="859" r:id="rId124"/>
    <p:sldId id="854" r:id="rId125"/>
    <p:sldId id="860" r:id="rId126"/>
    <p:sldId id="888" r:id="rId127"/>
    <p:sldId id="855" r:id="rId128"/>
    <p:sldId id="887" r:id="rId129"/>
    <p:sldId id="861" r:id="rId130"/>
    <p:sldId id="862" r:id="rId131"/>
    <p:sldId id="863" r:id="rId132"/>
    <p:sldId id="856" r:id="rId133"/>
    <p:sldId id="864" r:id="rId134"/>
    <p:sldId id="865" r:id="rId135"/>
    <p:sldId id="794" r:id="rId136"/>
    <p:sldId id="893" r:id="rId137"/>
    <p:sldId id="754" r:id="rId138"/>
    <p:sldId id="796" r:id="rId13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p:restoredTop sz="94643"/>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notesViewPr>
    <p:cSldViewPr>
      <p:cViewPr varScale="1">
        <p:scale>
          <a:sx n="96" d="100"/>
          <a:sy n="96" d="100"/>
        </p:scale>
        <p:origin x="3512" y="16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C35220-FFB8-4096-B0FA-86E49381762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tr-TR"/>
        </a:p>
      </dgm:t>
    </dgm:pt>
    <dgm:pt modelId="{434A95A7-6AB9-45C8-B673-01FAC4D54D73}">
      <dgm:prSet phldrT="[Metin]"/>
      <dgm:spPr/>
      <dgm:t>
        <a:bodyPr/>
        <a:lstStyle/>
        <a:p>
          <a:r>
            <a:rPr lang="tr-TR" dirty="0" smtClean="0">
              <a:solidFill>
                <a:schemeClr val="tx1"/>
              </a:solidFill>
            </a:rPr>
            <a:t>Yumurtalıklar</a:t>
          </a:r>
          <a:endParaRPr lang="tr-TR" dirty="0">
            <a:solidFill>
              <a:schemeClr val="tx1"/>
            </a:solidFill>
          </a:endParaRPr>
        </a:p>
      </dgm:t>
    </dgm:pt>
    <dgm:pt modelId="{A7DC0E03-18FC-49AE-ABEC-E53931915A15}" type="parTrans" cxnId="{6023A0A0-9F2B-443A-9694-0594EE24B42A}">
      <dgm:prSet/>
      <dgm:spPr/>
      <dgm:t>
        <a:bodyPr/>
        <a:lstStyle/>
        <a:p>
          <a:endParaRPr lang="tr-TR"/>
        </a:p>
      </dgm:t>
    </dgm:pt>
    <dgm:pt modelId="{93E344AC-8672-4CB6-8BBA-4D5201271674}" type="sibTrans" cxnId="{6023A0A0-9F2B-443A-9694-0594EE24B42A}">
      <dgm:prSet/>
      <dgm:spPr/>
      <dgm:t>
        <a:bodyPr/>
        <a:lstStyle/>
        <a:p>
          <a:endParaRPr lang="tr-TR"/>
        </a:p>
      </dgm:t>
    </dgm:pt>
    <dgm:pt modelId="{16311929-F121-4FDA-B42D-7AAEED55FC09}">
      <dgm:prSet phldrT="[Metin]"/>
      <dgm:spPr/>
      <dgm:t>
        <a:bodyPr/>
        <a:lstStyle/>
        <a:p>
          <a:r>
            <a:rPr lang="tr-TR" dirty="0" smtClean="0">
              <a:solidFill>
                <a:schemeClr val="tx1"/>
              </a:solidFill>
            </a:rPr>
            <a:t>Vajina</a:t>
          </a:r>
          <a:endParaRPr lang="tr-TR" dirty="0">
            <a:solidFill>
              <a:schemeClr val="tx1"/>
            </a:solidFill>
          </a:endParaRPr>
        </a:p>
      </dgm:t>
    </dgm:pt>
    <dgm:pt modelId="{BE9DD2B0-FC8E-458F-AE50-0712AD187143}" type="parTrans" cxnId="{875782D0-1725-44D8-8FBE-87D484B1EDC4}">
      <dgm:prSet/>
      <dgm:spPr/>
      <dgm:t>
        <a:bodyPr/>
        <a:lstStyle/>
        <a:p>
          <a:endParaRPr lang="tr-TR"/>
        </a:p>
      </dgm:t>
    </dgm:pt>
    <dgm:pt modelId="{A62EF860-FBA4-421D-8F2D-C17CB0454DA6}" type="sibTrans" cxnId="{875782D0-1725-44D8-8FBE-87D484B1EDC4}">
      <dgm:prSet/>
      <dgm:spPr/>
      <dgm:t>
        <a:bodyPr/>
        <a:lstStyle/>
        <a:p>
          <a:endParaRPr lang="tr-TR"/>
        </a:p>
      </dgm:t>
    </dgm:pt>
    <dgm:pt modelId="{1CE5A7A5-F619-4E5A-A414-AD80EA0EEA86}">
      <dgm:prSet phldrT="[Metin]"/>
      <dgm:spPr/>
      <dgm:t>
        <a:bodyPr/>
        <a:lstStyle/>
        <a:p>
          <a:r>
            <a:rPr lang="tr-TR" dirty="0" smtClean="0">
              <a:solidFill>
                <a:schemeClr val="tx1"/>
              </a:solidFill>
            </a:rPr>
            <a:t>G Noktası</a:t>
          </a:r>
          <a:endParaRPr lang="tr-TR" dirty="0">
            <a:solidFill>
              <a:schemeClr val="tx1"/>
            </a:solidFill>
          </a:endParaRPr>
        </a:p>
      </dgm:t>
    </dgm:pt>
    <dgm:pt modelId="{D3307BB2-4F23-4A7E-AA61-E7040355E300}" type="parTrans" cxnId="{867ED897-B98A-418C-AADA-AC50AF8B669F}">
      <dgm:prSet/>
      <dgm:spPr/>
      <dgm:t>
        <a:bodyPr/>
        <a:lstStyle/>
        <a:p>
          <a:endParaRPr lang="tr-TR"/>
        </a:p>
      </dgm:t>
    </dgm:pt>
    <dgm:pt modelId="{D3C4D365-7FB4-4DDE-B7BD-8DFFA64E667C}" type="sibTrans" cxnId="{867ED897-B98A-418C-AADA-AC50AF8B669F}">
      <dgm:prSet/>
      <dgm:spPr/>
      <dgm:t>
        <a:bodyPr/>
        <a:lstStyle/>
        <a:p>
          <a:endParaRPr lang="tr-TR"/>
        </a:p>
      </dgm:t>
    </dgm:pt>
    <dgm:pt modelId="{B7F8886E-A3FA-4F18-A009-53EDAD992555}">
      <dgm:prSet phldrT="[Metin]"/>
      <dgm:spPr/>
      <dgm:t>
        <a:bodyPr/>
        <a:lstStyle/>
        <a:p>
          <a:r>
            <a:rPr lang="tr-TR" dirty="0" err="1" smtClean="0">
              <a:solidFill>
                <a:schemeClr val="tx1"/>
              </a:solidFill>
            </a:rPr>
            <a:t>Uterus</a:t>
          </a:r>
          <a:endParaRPr lang="tr-TR" dirty="0">
            <a:solidFill>
              <a:schemeClr val="tx1"/>
            </a:solidFill>
          </a:endParaRPr>
        </a:p>
      </dgm:t>
    </dgm:pt>
    <dgm:pt modelId="{834FE07C-078A-4F04-A65F-D78FF97B839D}" type="parTrans" cxnId="{E53DCF07-47F3-4FF4-9DF1-F51DCC0EAB78}">
      <dgm:prSet/>
      <dgm:spPr/>
      <dgm:t>
        <a:bodyPr/>
        <a:lstStyle/>
        <a:p>
          <a:endParaRPr lang="tr-TR"/>
        </a:p>
      </dgm:t>
    </dgm:pt>
    <dgm:pt modelId="{35418830-C7F6-4A29-ACEB-DC129EB08A70}" type="sibTrans" cxnId="{E53DCF07-47F3-4FF4-9DF1-F51DCC0EAB78}">
      <dgm:prSet/>
      <dgm:spPr/>
      <dgm:t>
        <a:bodyPr/>
        <a:lstStyle/>
        <a:p>
          <a:endParaRPr lang="tr-TR"/>
        </a:p>
      </dgm:t>
    </dgm:pt>
    <dgm:pt modelId="{15DDBD18-1919-4BB7-BDAC-36C23FBC72BB}">
      <dgm:prSet phldrT="[Metin]"/>
      <dgm:spPr/>
      <dgm:t>
        <a:bodyPr/>
        <a:lstStyle/>
        <a:p>
          <a:r>
            <a:rPr lang="tr-TR" dirty="0" err="1" smtClean="0">
              <a:solidFill>
                <a:schemeClr val="tx1"/>
              </a:solidFill>
            </a:rPr>
            <a:t>Fallopiyan</a:t>
          </a:r>
          <a:r>
            <a:rPr lang="tr-TR" dirty="0" smtClean="0">
              <a:solidFill>
                <a:schemeClr val="tx1"/>
              </a:solidFill>
            </a:rPr>
            <a:t> Tüpler</a:t>
          </a:r>
          <a:endParaRPr lang="tr-TR" dirty="0">
            <a:solidFill>
              <a:schemeClr val="tx1"/>
            </a:solidFill>
          </a:endParaRPr>
        </a:p>
      </dgm:t>
    </dgm:pt>
    <dgm:pt modelId="{A72E3220-31A1-4FFD-8CF1-B8315333821C}" type="parTrans" cxnId="{E4E363C3-CE25-4B28-BB3D-EF733CFEA398}">
      <dgm:prSet/>
      <dgm:spPr/>
      <dgm:t>
        <a:bodyPr/>
        <a:lstStyle/>
        <a:p>
          <a:endParaRPr lang="tr-TR"/>
        </a:p>
      </dgm:t>
    </dgm:pt>
    <dgm:pt modelId="{D0FC1E92-DEEB-4029-853F-3A1F4EAB0D5A}" type="sibTrans" cxnId="{E4E363C3-CE25-4B28-BB3D-EF733CFEA398}">
      <dgm:prSet/>
      <dgm:spPr/>
      <dgm:t>
        <a:bodyPr/>
        <a:lstStyle/>
        <a:p>
          <a:endParaRPr lang="tr-TR"/>
        </a:p>
      </dgm:t>
    </dgm:pt>
    <dgm:pt modelId="{291ABEE8-96DD-451D-9221-3EFA168DCEF6}" type="pres">
      <dgm:prSet presAssocID="{62C35220-FFB8-4096-B0FA-86E493817623}" presName="cycle" presStyleCnt="0">
        <dgm:presLayoutVars>
          <dgm:dir/>
          <dgm:resizeHandles val="exact"/>
        </dgm:presLayoutVars>
      </dgm:prSet>
      <dgm:spPr/>
      <dgm:t>
        <a:bodyPr/>
        <a:lstStyle/>
        <a:p>
          <a:endParaRPr lang="tr-TR"/>
        </a:p>
      </dgm:t>
    </dgm:pt>
    <dgm:pt modelId="{4C95BED6-E028-4BE0-9EFD-23E6C4D72FB4}" type="pres">
      <dgm:prSet presAssocID="{434A95A7-6AB9-45C8-B673-01FAC4D54D73}" presName="node" presStyleLbl="node1" presStyleIdx="0" presStyleCnt="5" custScaleX="522575" custScaleY="331986" custRadScaleRad="121305" custRadScaleInc="9771">
        <dgm:presLayoutVars>
          <dgm:bulletEnabled val="1"/>
        </dgm:presLayoutVars>
      </dgm:prSet>
      <dgm:spPr/>
      <dgm:t>
        <a:bodyPr/>
        <a:lstStyle/>
        <a:p>
          <a:endParaRPr lang="tr-TR"/>
        </a:p>
      </dgm:t>
    </dgm:pt>
    <dgm:pt modelId="{D8691660-C097-46BA-BB8B-E1B6701EBC4C}" type="pres">
      <dgm:prSet presAssocID="{93E344AC-8672-4CB6-8BBA-4D5201271674}" presName="sibTrans" presStyleLbl="sibTrans2D1" presStyleIdx="0" presStyleCnt="5"/>
      <dgm:spPr/>
      <dgm:t>
        <a:bodyPr/>
        <a:lstStyle/>
        <a:p>
          <a:endParaRPr lang="tr-TR"/>
        </a:p>
      </dgm:t>
    </dgm:pt>
    <dgm:pt modelId="{E3D205FE-AEA7-4643-B652-1AC790AD8968}" type="pres">
      <dgm:prSet presAssocID="{93E344AC-8672-4CB6-8BBA-4D5201271674}" presName="connectorText" presStyleLbl="sibTrans2D1" presStyleIdx="0" presStyleCnt="5"/>
      <dgm:spPr/>
      <dgm:t>
        <a:bodyPr/>
        <a:lstStyle/>
        <a:p>
          <a:endParaRPr lang="tr-TR"/>
        </a:p>
      </dgm:t>
    </dgm:pt>
    <dgm:pt modelId="{1F075871-D726-41B2-B8A7-910E98AB8A14}" type="pres">
      <dgm:prSet presAssocID="{16311929-F121-4FDA-B42D-7AAEED55FC09}" presName="node" presStyleLbl="node1" presStyleIdx="1" presStyleCnt="5" custScaleX="298781" custScaleY="331986" custRadScaleRad="351503" custRadScaleInc="11842">
        <dgm:presLayoutVars>
          <dgm:bulletEnabled val="1"/>
        </dgm:presLayoutVars>
      </dgm:prSet>
      <dgm:spPr/>
      <dgm:t>
        <a:bodyPr/>
        <a:lstStyle/>
        <a:p>
          <a:endParaRPr lang="tr-TR"/>
        </a:p>
      </dgm:t>
    </dgm:pt>
    <dgm:pt modelId="{2C915307-9FD0-43D1-8398-3D95187DF5B9}" type="pres">
      <dgm:prSet presAssocID="{A62EF860-FBA4-421D-8F2D-C17CB0454DA6}" presName="sibTrans" presStyleLbl="sibTrans2D1" presStyleIdx="1" presStyleCnt="5"/>
      <dgm:spPr/>
      <dgm:t>
        <a:bodyPr/>
        <a:lstStyle/>
        <a:p>
          <a:endParaRPr lang="tr-TR"/>
        </a:p>
      </dgm:t>
    </dgm:pt>
    <dgm:pt modelId="{EB56350E-3FFA-4EEE-86C6-3DF56AC3C6CA}" type="pres">
      <dgm:prSet presAssocID="{A62EF860-FBA4-421D-8F2D-C17CB0454DA6}" presName="connectorText" presStyleLbl="sibTrans2D1" presStyleIdx="1" presStyleCnt="5"/>
      <dgm:spPr/>
      <dgm:t>
        <a:bodyPr/>
        <a:lstStyle/>
        <a:p>
          <a:endParaRPr lang="tr-TR"/>
        </a:p>
      </dgm:t>
    </dgm:pt>
    <dgm:pt modelId="{C84DCF12-2E91-4F7E-8AAF-3C227B71E967}" type="pres">
      <dgm:prSet presAssocID="{1CE5A7A5-F619-4E5A-A414-AD80EA0EEA86}" presName="node" presStyleLbl="node1" presStyleIdx="2" presStyleCnt="5" custScaleX="378447" custScaleY="261612" custRadScaleRad="213381" custRadScaleInc="-81092">
        <dgm:presLayoutVars>
          <dgm:bulletEnabled val="1"/>
        </dgm:presLayoutVars>
      </dgm:prSet>
      <dgm:spPr/>
      <dgm:t>
        <a:bodyPr/>
        <a:lstStyle/>
        <a:p>
          <a:endParaRPr lang="tr-TR"/>
        </a:p>
      </dgm:t>
    </dgm:pt>
    <dgm:pt modelId="{25207C1E-3FBC-4C51-A595-AADFB7458109}" type="pres">
      <dgm:prSet presAssocID="{D3C4D365-7FB4-4DDE-B7BD-8DFFA64E667C}" presName="sibTrans" presStyleLbl="sibTrans2D1" presStyleIdx="2" presStyleCnt="5"/>
      <dgm:spPr/>
      <dgm:t>
        <a:bodyPr/>
        <a:lstStyle/>
        <a:p>
          <a:endParaRPr lang="tr-TR"/>
        </a:p>
      </dgm:t>
    </dgm:pt>
    <dgm:pt modelId="{000F1144-9D62-4C7F-8C2D-98911150235D}" type="pres">
      <dgm:prSet presAssocID="{D3C4D365-7FB4-4DDE-B7BD-8DFFA64E667C}" presName="connectorText" presStyleLbl="sibTrans2D1" presStyleIdx="2" presStyleCnt="5"/>
      <dgm:spPr/>
      <dgm:t>
        <a:bodyPr/>
        <a:lstStyle/>
        <a:p>
          <a:endParaRPr lang="tr-TR"/>
        </a:p>
      </dgm:t>
    </dgm:pt>
    <dgm:pt modelId="{F97A8519-E39F-4F65-888C-5EA0ECA7AD17}" type="pres">
      <dgm:prSet presAssocID="{B7F8886E-A3FA-4F18-A009-53EDAD992555}" presName="node" presStyleLbl="node1" presStyleIdx="3" presStyleCnt="5" custScaleX="426178" custScaleY="369009" custRadScaleRad="84864" custRadScaleInc="33172">
        <dgm:presLayoutVars>
          <dgm:bulletEnabled val="1"/>
        </dgm:presLayoutVars>
      </dgm:prSet>
      <dgm:spPr/>
      <dgm:t>
        <a:bodyPr/>
        <a:lstStyle/>
        <a:p>
          <a:endParaRPr lang="tr-TR"/>
        </a:p>
      </dgm:t>
    </dgm:pt>
    <dgm:pt modelId="{91438FD9-156A-410B-BB2F-8BBD0DA786F3}" type="pres">
      <dgm:prSet presAssocID="{35418830-C7F6-4A29-ACEB-DC129EB08A70}" presName="sibTrans" presStyleLbl="sibTrans2D1" presStyleIdx="3" presStyleCnt="5"/>
      <dgm:spPr/>
      <dgm:t>
        <a:bodyPr/>
        <a:lstStyle/>
        <a:p>
          <a:endParaRPr lang="tr-TR"/>
        </a:p>
      </dgm:t>
    </dgm:pt>
    <dgm:pt modelId="{320F6B8C-8FF2-4F7F-9843-EE61BDEECF83}" type="pres">
      <dgm:prSet presAssocID="{35418830-C7F6-4A29-ACEB-DC129EB08A70}" presName="connectorText" presStyleLbl="sibTrans2D1" presStyleIdx="3" presStyleCnt="5"/>
      <dgm:spPr/>
      <dgm:t>
        <a:bodyPr/>
        <a:lstStyle/>
        <a:p>
          <a:endParaRPr lang="tr-TR"/>
        </a:p>
      </dgm:t>
    </dgm:pt>
    <dgm:pt modelId="{4B0D216D-C0C4-4C65-BDB2-EF2D1C4884BE}" type="pres">
      <dgm:prSet presAssocID="{15DDBD18-1919-4BB7-BDAC-36C23FBC72BB}" presName="node" presStyleLbl="node1" presStyleIdx="4" presStyleCnt="5" custScaleX="267179" custScaleY="331545" custRadScaleRad="252676" custRadScaleInc="-16859">
        <dgm:presLayoutVars>
          <dgm:bulletEnabled val="1"/>
        </dgm:presLayoutVars>
      </dgm:prSet>
      <dgm:spPr/>
      <dgm:t>
        <a:bodyPr/>
        <a:lstStyle/>
        <a:p>
          <a:endParaRPr lang="tr-TR"/>
        </a:p>
      </dgm:t>
    </dgm:pt>
    <dgm:pt modelId="{4760E22F-4D66-4ECE-9E51-4977C17AE47F}" type="pres">
      <dgm:prSet presAssocID="{D0FC1E92-DEEB-4029-853F-3A1F4EAB0D5A}" presName="sibTrans" presStyleLbl="sibTrans2D1" presStyleIdx="4" presStyleCnt="5"/>
      <dgm:spPr/>
      <dgm:t>
        <a:bodyPr/>
        <a:lstStyle/>
        <a:p>
          <a:endParaRPr lang="tr-TR"/>
        </a:p>
      </dgm:t>
    </dgm:pt>
    <dgm:pt modelId="{9CFC1D45-4DD2-4691-90E8-359CC43F0C96}" type="pres">
      <dgm:prSet presAssocID="{D0FC1E92-DEEB-4029-853F-3A1F4EAB0D5A}" presName="connectorText" presStyleLbl="sibTrans2D1" presStyleIdx="4" presStyleCnt="5"/>
      <dgm:spPr/>
      <dgm:t>
        <a:bodyPr/>
        <a:lstStyle/>
        <a:p>
          <a:endParaRPr lang="tr-TR"/>
        </a:p>
      </dgm:t>
    </dgm:pt>
  </dgm:ptLst>
  <dgm:cxnLst>
    <dgm:cxn modelId="{2EA7F1B6-2F66-412A-9825-524C87F72127}" type="presOf" srcId="{A62EF860-FBA4-421D-8F2D-C17CB0454DA6}" destId="{2C915307-9FD0-43D1-8398-3D95187DF5B9}" srcOrd="0" destOrd="0" presId="urn:microsoft.com/office/officeart/2005/8/layout/cycle2"/>
    <dgm:cxn modelId="{21BB964E-57CF-438B-8A6A-CFA8D8824AE2}" type="presOf" srcId="{35418830-C7F6-4A29-ACEB-DC129EB08A70}" destId="{91438FD9-156A-410B-BB2F-8BBD0DA786F3}" srcOrd="0" destOrd="0" presId="urn:microsoft.com/office/officeart/2005/8/layout/cycle2"/>
    <dgm:cxn modelId="{7371025E-0CBF-403A-94C4-8C1EDB016240}" type="presOf" srcId="{434A95A7-6AB9-45C8-B673-01FAC4D54D73}" destId="{4C95BED6-E028-4BE0-9EFD-23E6C4D72FB4}" srcOrd="0" destOrd="0" presId="urn:microsoft.com/office/officeart/2005/8/layout/cycle2"/>
    <dgm:cxn modelId="{867ED897-B98A-418C-AADA-AC50AF8B669F}" srcId="{62C35220-FFB8-4096-B0FA-86E493817623}" destId="{1CE5A7A5-F619-4E5A-A414-AD80EA0EEA86}" srcOrd="2" destOrd="0" parTransId="{D3307BB2-4F23-4A7E-AA61-E7040355E300}" sibTransId="{D3C4D365-7FB4-4DDE-B7BD-8DFFA64E667C}"/>
    <dgm:cxn modelId="{9F38317E-D6E3-49A3-B265-47F1A1FD901C}" type="presOf" srcId="{1CE5A7A5-F619-4E5A-A414-AD80EA0EEA86}" destId="{C84DCF12-2E91-4F7E-8AAF-3C227B71E967}" srcOrd="0" destOrd="0" presId="urn:microsoft.com/office/officeart/2005/8/layout/cycle2"/>
    <dgm:cxn modelId="{BC59DCB6-05C4-4FBC-9EA9-8625334124AF}" type="presOf" srcId="{15DDBD18-1919-4BB7-BDAC-36C23FBC72BB}" destId="{4B0D216D-C0C4-4C65-BDB2-EF2D1C4884BE}" srcOrd="0" destOrd="0" presId="urn:microsoft.com/office/officeart/2005/8/layout/cycle2"/>
    <dgm:cxn modelId="{E5518B26-3A45-4DA1-A9F5-68AD864DDA9C}" type="presOf" srcId="{93E344AC-8672-4CB6-8BBA-4D5201271674}" destId="{E3D205FE-AEA7-4643-B652-1AC790AD8968}" srcOrd="1" destOrd="0" presId="urn:microsoft.com/office/officeart/2005/8/layout/cycle2"/>
    <dgm:cxn modelId="{95C339F1-1123-475E-9D48-1CD0C7CD6297}" type="presOf" srcId="{A62EF860-FBA4-421D-8F2D-C17CB0454DA6}" destId="{EB56350E-3FFA-4EEE-86C6-3DF56AC3C6CA}" srcOrd="1" destOrd="0" presId="urn:microsoft.com/office/officeart/2005/8/layout/cycle2"/>
    <dgm:cxn modelId="{2729A368-615F-46CC-B5A7-575DE975A15C}" type="presOf" srcId="{B7F8886E-A3FA-4F18-A009-53EDAD992555}" destId="{F97A8519-E39F-4F65-888C-5EA0ECA7AD17}" srcOrd="0" destOrd="0" presId="urn:microsoft.com/office/officeart/2005/8/layout/cycle2"/>
    <dgm:cxn modelId="{68AC3B6D-F2CB-4FA7-9122-21226E883670}" type="presOf" srcId="{D3C4D365-7FB4-4DDE-B7BD-8DFFA64E667C}" destId="{000F1144-9D62-4C7F-8C2D-98911150235D}" srcOrd="1" destOrd="0" presId="urn:microsoft.com/office/officeart/2005/8/layout/cycle2"/>
    <dgm:cxn modelId="{B02CF291-3CF1-45BC-8D80-94872E6D390D}" type="presOf" srcId="{D0FC1E92-DEEB-4029-853F-3A1F4EAB0D5A}" destId="{9CFC1D45-4DD2-4691-90E8-359CC43F0C96}" srcOrd="1" destOrd="0" presId="urn:microsoft.com/office/officeart/2005/8/layout/cycle2"/>
    <dgm:cxn modelId="{E53DCF07-47F3-4FF4-9DF1-F51DCC0EAB78}" srcId="{62C35220-FFB8-4096-B0FA-86E493817623}" destId="{B7F8886E-A3FA-4F18-A009-53EDAD992555}" srcOrd="3" destOrd="0" parTransId="{834FE07C-078A-4F04-A65F-D78FF97B839D}" sibTransId="{35418830-C7F6-4A29-ACEB-DC129EB08A70}"/>
    <dgm:cxn modelId="{D88DA5BC-571D-4BFE-A81D-350FD0B36348}" type="presOf" srcId="{35418830-C7F6-4A29-ACEB-DC129EB08A70}" destId="{320F6B8C-8FF2-4F7F-9843-EE61BDEECF83}" srcOrd="1" destOrd="0" presId="urn:microsoft.com/office/officeart/2005/8/layout/cycle2"/>
    <dgm:cxn modelId="{E4E363C3-CE25-4B28-BB3D-EF733CFEA398}" srcId="{62C35220-FFB8-4096-B0FA-86E493817623}" destId="{15DDBD18-1919-4BB7-BDAC-36C23FBC72BB}" srcOrd="4" destOrd="0" parTransId="{A72E3220-31A1-4FFD-8CF1-B8315333821C}" sibTransId="{D0FC1E92-DEEB-4029-853F-3A1F4EAB0D5A}"/>
    <dgm:cxn modelId="{6023A0A0-9F2B-443A-9694-0594EE24B42A}" srcId="{62C35220-FFB8-4096-B0FA-86E493817623}" destId="{434A95A7-6AB9-45C8-B673-01FAC4D54D73}" srcOrd="0" destOrd="0" parTransId="{A7DC0E03-18FC-49AE-ABEC-E53931915A15}" sibTransId="{93E344AC-8672-4CB6-8BBA-4D5201271674}"/>
    <dgm:cxn modelId="{31F8378D-0DE0-4B60-A7D5-AE40E8CFE8A1}" type="presOf" srcId="{93E344AC-8672-4CB6-8BBA-4D5201271674}" destId="{D8691660-C097-46BA-BB8B-E1B6701EBC4C}" srcOrd="0" destOrd="0" presId="urn:microsoft.com/office/officeart/2005/8/layout/cycle2"/>
    <dgm:cxn modelId="{875782D0-1725-44D8-8FBE-87D484B1EDC4}" srcId="{62C35220-FFB8-4096-B0FA-86E493817623}" destId="{16311929-F121-4FDA-B42D-7AAEED55FC09}" srcOrd="1" destOrd="0" parTransId="{BE9DD2B0-FC8E-458F-AE50-0712AD187143}" sibTransId="{A62EF860-FBA4-421D-8F2D-C17CB0454DA6}"/>
    <dgm:cxn modelId="{183015CE-E225-47F4-9582-F0CE63B421D3}" type="presOf" srcId="{D3C4D365-7FB4-4DDE-B7BD-8DFFA64E667C}" destId="{25207C1E-3FBC-4C51-A595-AADFB7458109}" srcOrd="0" destOrd="0" presId="urn:microsoft.com/office/officeart/2005/8/layout/cycle2"/>
    <dgm:cxn modelId="{B6CA84DC-2633-4471-B5A5-4C5656B83029}" type="presOf" srcId="{D0FC1E92-DEEB-4029-853F-3A1F4EAB0D5A}" destId="{4760E22F-4D66-4ECE-9E51-4977C17AE47F}" srcOrd="0" destOrd="0" presId="urn:microsoft.com/office/officeart/2005/8/layout/cycle2"/>
    <dgm:cxn modelId="{682F7EA2-8A85-4ABD-A603-08E90781BCD4}" type="presOf" srcId="{16311929-F121-4FDA-B42D-7AAEED55FC09}" destId="{1F075871-D726-41B2-B8A7-910E98AB8A14}" srcOrd="0" destOrd="0" presId="urn:microsoft.com/office/officeart/2005/8/layout/cycle2"/>
    <dgm:cxn modelId="{DBB55018-3E47-4B33-B788-1A50101F4154}" type="presOf" srcId="{62C35220-FFB8-4096-B0FA-86E493817623}" destId="{291ABEE8-96DD-451D-9221-3EFA168DCEF6}" srcOrd="0" destOrd="0" presId="urn:microsoft.com/office/officeart/2005/8/layout/cycle2"/>
    <dgm:cxn modelId="{D9E21A13-A554-4DD8-B517-02350524BB88}" type="presParOf" srcId="{291ABEE8-96DD-451D-9221-3EFA168DCEF6}" destId="{4C95BED6-E028-4BE0-9EFD-23E6C4D72FB4}" srcOrd="0" destOrd="0" presId="urn:microsoft.com/office/officeart/2005/8/layout/cycle2"/>
    <dgm:cxn modelId="{F0EE6F40-87EC-4FC3-90BE-78B58DE22543}" type="presParOf" srcId="{291ABEE8-96DD-451D-9221-3EFA168DCEF6}" destId="{D8691660-C097-46BA-BB8B-E1B6701EBC4C}" srcOrd="1" destOrd="0" presId="urn:microsoft.com/office/officeart/2005/8/layout/cycle2"/>
    <dgm:cxn modelId="{805D6717-A64B-46AC-8A95-BB5639A9C617}" type="presParOf" srcId="{D8691660-C097-46BA-BB8B-E1B6701EBC4C}" destId="{E3D205FE-AEA7-4643-B652-1AC790AD8968}" srcOrd="0" destOrd="0" presId="urn:microsoft.com/office/officeart/2005/8/layout/cycle2"/>
    <dgm:cxn modelId="{027AB052-ED18-4A2C-AF0E-D16A33812322}" type="presParOf" srcId="{291ABEE8-96DD-451D-9221-3EFA168DCEF6}" destId="{1F075871-D726-41B2-B8A7-910E98AB8A14}" srcOrd="2" destOrd="0" presId="urn:microsoft.com/office/officeart/2005/8/layout/cycle2"/>
    <dgm:cxn modelId="{EBDDB5CB-FEA6-419C-97C5-34E7DCD3C6C6}" type="presParOf" srcId="{291ABEE8-96DD-451D-9221-3EFA168DCEF6}" destId="{2C915307-9FD0-43D1-8398-3D95187DF5B9}" srcOrd="3" destOrd="0" presId="urn:microsoft.com/office/officeart/2005/8/layout/cycle2"/>
    <dgm:cxn modelId="{50D23DC1-8452-4F0C-BCE1-DCCE702E28CA}" type="presParOf" srcId="{2C915307-9FD0-43D1-8398-3D95187DF5B9}" destId="{EB56350E-3FFA-4EEE-86C6-3DF56AC3C6CA}" srcOrd="0" destOrd="0" presId="urn:microsoft.com/office/officeart/2005/8/layout/cycle2"/>
    <dgm:cxn modelId="{F8335F0A-168E-4D57-89C5-4F4BFAB5C487}" type="presParOf" srcId="{291ABEE8-96DD-451D-9221-3EFA168DCEF6}" destId="{C84DCF12-2E91-4F7E-8AAF-3C227B71E967}" srcOrd="4" destOrd="0" presId="urn:microsoft.com/office/officeart/2005/8/layout/cycle2"/>
    <dgm:cxn modelId="{302356F0-E8F7-4ECA-88A9-29404346DA95}" type="presParOf" srcId="{291ABEE8-96DD-451D-9221-3EFA168DCEF6}" destId="{25207C1E-3FBC-4C51-A595-AADFB7458109}" srcOrd="5" destOrd="0" presId="urn:microsoft.com/office/officeart/2005/8/layout/cycle2"/>
    <dgm:cxn modelId="{82C42C13-C0D6-4EAC-9BF4-F319D8F92729}" type="presParOf" srcId="{25207C1E-3FBC-4C51-A595-AADFB7458109}" destId="{000F1144-9D62-4C7F-8C2D-98911150235D}" srcOrd="0" destOrd="0" presId="urn:microsoft.com/office/officeart/2005/8/layout/cycle2"/>
    <dgm:cxn modelId="{11A09A1A-2FD4-4185-91CF-9674DCBD2744}" type="presParOf" srcId="{291ABEE8-96DD-451D-9221-3EFA168DCEF6}" destId="{F97A8519-E39F-4F65-888C-5EA0ECA7AD17}" srcOrd="6" destOrd="0" presId="urn:microsoft.com/office/officeart/2005/8/layout/cycle2"/>
    <dgm:cxn modelId="{8CF9FF9F-2029-4E12-8688-56381C25B7B8}" type="presParOf" srcId="{291ABEE8-96DD-451D-9221-3EFA168DCEF6}" destId="{91438FD9-156A-410B-BB2F-8BBD0DA786F3}" srcOrd="7" destOrd="0" presId="urn:microsoft.com/office/officeart/2005/8/layout/cycle2"/>
    <dgm:cxn modelId="{3C4A90E1-3B1F-44E5-BC8D-D54FCE861F4C}" type="presParOf" srcId="{91438FD9-156A-410B-BB2F-8BBD0DA786F3}" destId="{320F6B8C-8FF2-4F7F-9843-EE61BDEECF83}" srcOrd="0" destOrd="0" presId="urn:microsoft.com/office/officeart/2005/8/layout/cycle2"/>
    <dgm:cxn modelId="{26FE8452-63EA-4BA6-B7A7-90524566081A}" type="presParOf" srcId="{291ABEE8-96DD-451D-9221-3EFA168DCEF6}" destId="{4B0D216D-C0C4-4C65-BDB2-EF2D1C4884BE}" srcOrd="8" destOrd="0" presId="urn:microsoft.com/office/officeart/2005/8/layout/cycle2"/>
    <dgm:cxn modelId="{B0474593-6DD8-40F5-870A-28F56F9C17D0}" type="presParOf" srcId="{291ABEE8-96DD-451D-9221-3EFA168DCEF6}" destId="{4760E22F-4D66-4ECE-9E51-4977C17AE47F}" srcOrd="9" destOrd="0" presId="urn:microsoft.com/office/officeart/2005/8/layout/cycle2"/>
    <dgm:cxn modelId="{D336063C-15A6-404D-95C1-2FEFC567C795}" type="presParOf" srcId="{4760E22F-4D66-4ECE-9E51-4977C17AE47F}" destId="{9CFC1D45-4DD2-4691-90E8-359CC43F0C9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4E3F3-FB2E-4F25-9E2B-A65C943A625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0BC93344-1C91-4814-99E8-F7C4215E969D}">
      <dgm:prSet/>
      <dgm:spPr/>
      <dgm:t>
        <a:bodyPr/>
        <a:lstStyle/>
        <a:p>
          <a:pPr rtl="0"/>
          <a:r>
            <a:rPr lang="tr-TR" dirty="0" smtClean="0"/>
            <a:t>Cinsel haz alınmasında dolaylı yollarla önemli bir rol oynar. Bu rol, esas olarak </a:t>
          </a:r>
          <a:r>
            <a:rPr lang="tr-TR" dirty="0" err="1" smtClean="0"/>
            <a:t>overlerin</a:t>
          </a:r>
          <a:r>
            <a:rPr lang="tr-TR" dirty="0" smtClean="0"/>
            <a:t> ürettiği hormonların cinsel işlev ve cinsel arzuyu etkilemesi üzerinden gerçekleşir</a:t>
          </a:r>
          <a:r>
            <a:rPr lang="tr-TR" smtClean="0"/>
            <a:t>. İşte overlerin cinsel haz almadaki rolüne dair bazı anahtar noktalar:</a:t>
          </a:r>
          <a:endParaRPr lang="tr-TR" dirty="0"/>
        </a:p>
      </dgm:t>
    </dgm:pt>
    <dgm:pt modelId="{ACD2D4E7-1102-42B3-9E67-7FE845912FDB}" type="parTrans" cxnId="{CF53A22A-1BAC-4942-90CA-6E0A0F89AA2C}">
      <dgm:prSet/>
      <dgm:spPr/>
      <dgm:t>
        <a:bodyPr/>
        <a:lstStyle/>
        <a:p>
          <a:endParaRPr lang="tr-TR"/>
        </a:p>
      </dgm:t>
    </dgm:pt>
    <dgm:pt modelId="{B33FA525-A960-44D7-8307-72DA182442AC}" type="sibTrans" cxnId="{CF53A22A-1BAC-4942-90CA-6E0A0F89AA2C}">
      <dgm:prSet/>
      <dgm:spPr/>
      <dgm:t>
        <a:bodyPr/>
        <a:lstStyle/>
        <a:p>
          <a:endParaRPr lang="tr-TR"/>
        </a:p>
      </dgm:t>
    </dgm:pt>
    <dgm:pt modelId="{894E962C-D9B5-4E68-B14C-8BC242B6FE93}">
      <dgm:prSet/>
      <dgm:spPr/>
      <dgm:t>
        <a:bodyPr/>
        <a:lstStyle/>
        <a:p>
          <a:pPr rtl="0"/>
          <a:r>
            <a:rPr lang="tr-TR" b="1" dirty="0" smtClean="0"/>
            <a:t>Hormon Üretimi</a:t>
          </a:r>
          <a:r>
            <a:rPr lang="tr-TR" dirty="0" smtClean="0"/>
            <a:t>: </a:t>
          </a:r>
          <a:r>
            <a:rPr lang="tr-TR" dirty="0" err="1" smtClean="0"/>
            <a:t>Overler</a:t>
          </a:r>
          <a:r>
            <a:rPr lang="tr-TR" dirty="0" smtClean="0"/>
            <a:t>, östrojen ve </a:t>
          </a:r>
          <a:r>
            <a:rPr lang="tr-TR" dirty="0" err="1" smtClean="0"/>
            <a:t>progesteron</a:t>
          </a:r>
          <a:r>
            <a:rPr lang="tr-TR" dirty="0" smtClean="0"/>
            <a:t> gibi cinsiyet hormonlarının ana kaynağıdır. Bu hormonlar, cinsel isteği, uyarılmayı ve vücudun cinsel aktiviteye tepkisini doğrudan etkileyebilir.</a:t>
          </a:r>
          <a:endParaRPr lang="tr-TR" dirty="0"/>
        </a:p>
      </dgm:t>
    </dgm:pt>
    <dgm:pt modelId="{56BAE1E3-7EDB-47A0-88DA-D67FC375B72A}" type="parTrans" cxnId="{A99AC7CD-7F21-4F7E-8D89-8C8236300271}">
      <dgm:prSet/>
      <dgm:spPr/>
      <dgm:t>
        <a:bodyPr/>
        <a:lstStyle/>
        <a:p>
          <a:endParaRPr lang="tr-TR"/>
        </a:p>
      </dgm:t>
    </dgm:pt>
    <dgm:pt modelId="{AA24E968-C4B2-4ADF-9B2C-F7DF759A308B}" type="sibTrans" cxnId="{A99AC7CD-7F21-4F7E-8D89-8C8236300271}">
      <dgm:prSet/>
      <dgm:spPr/>
      <dgm:t>
        <a:bodyPr/>
        <a:lstStyle/>
        <a:p>
          <a:endParaRPr lang="tr-TR"/>
        </a:p>
      </dgm:t>
    </dgm:pt>
    <dgm:pt modelId="{0D59E55B-BF0D-4BB6-8A10-BAB667A70A25}">
      <dgm:prSet/>
      <dgm:spPr/>
      <dgm:t>
        <a:bodyPr/>
        <a:lstStyle/>
        <a:p>
          <a:pPr rtl="0"/>
          <a:r>
            <a:rPr lang="tr-TR" b="1" dirty="0" smtClean="0"/>
            <a:t>Östrojenin Etkileri</a:t>
          </a:r>
          <a:r>
            <a:rPr lang="tr-TR" dirty="0" smtClean="0"/>
            <a:t>: Östrojen, vajinal </a:t>
          </a:r>
          <a:r>
            <a:rPr lang="tr-TR" dirty="0" err="1" smtClean="0"/>
            <a:t>lubrikasyonu</a:t>
          </a:r>
          <a:r>
            <a:rPr lang="tr-TR" dirty="0" smtClean="0"/>
            <a:t> artırarak cinsel ilişki sırasındaki rahatlığı ve zevki artırabilir. Ayrıca, östrojenin cinsel arzu üzerinde de pozitif bir etkisi olabilir, cinsel aktiviteye yönelik genel ilgiyi ve duyarlılığı artırabilir.</a:t>
          </a:r>
          <a:endParaRPr lang="tr-TR" dirty="0"/>
        </a:p>
      </dgm:t>
    </dgm:pt>
    <dgm:pt modelId="{CB3154E3-FA1A-4FF3-ADB3-72C4928D70BD}" type="parTrans" cxnId="{50F46733-8968-4D31-8E76-095DD4EE15A8}">
      <dgm:prSet/>
      <dgm:spPr/>
      <dgm:t>
        <a:bodyPr/>
        <a:lstStyle/>
        <a:p>
          <a:endParaRPr lang="tr-TR"/>
        </a:p>
      </dgm:t>
    </dgm:pt>
    <dgm:pt modelId="{DD350F68-8A3A-4001-BC63-672D19932C85}" type="sibTrans" cxnId="{50F46733-8968-4D31-8E76-095DD4EE15A8}">
      <dgm:prSet/>
      <dgm:spPr/>
      <dgm:t>
        <a:bodyPr/>
        <a:lstStyle/>
        <a:p>
          <a:endParaRPr lang="tr-TR"/>
        </a:p>
      </dgm:t>
    </dgm:pt>
    <dgm:pt modelId="{34304471-47FF-4EFA-A23E-47446BBB2156}" type="pres">
      <dgm:prSet presAssocID="{1B14E3F3-FB2E-4F25-9E2B-A65C943A6251}" presName="compositeShape" presStyleCnt="0">
        <dgm:presLayoutVars>
          <dgm:chMax val="7"/>
          <dgm:dir/>
          <dgm:resizeHandles val="exact"/>
        </dgm:presLayoutVars>
      </dgm:prSet>
      <dgm:spPr/>
      <dgm:t>
        <a:bodyPr/>
        <a:lstStyle/>
        <a:p>
          <a:endParaRPr lang="tr-TR"/>
        </a:p>
      </dgm:t>
    </dgm:pt>
    <dgm:pt modelId="{E8457D23-2B05-42BD-9AE2-F740ECD54B64}" type="pres">
      <dgm:prSet presAssocID="{0BC93344-1C91-4814-99E8-F7C4215E969D}" presName="circ1" presStyleLbl="vennNode1" presStyleIdx="0" presStyleCnt="3" custLinFactNeighborX="-95841" custLinFactNeighborY="-14288"/>
      <dgm:spPr/>
      <dgm:t>
        <a:bodyPr/>
        <a:lstStyle/>
        <a:p>
          <a:endParaRPr lang="tr-TR"/>
        </a:p>
      </dgm:t>
    </dgm:pt>
    <dgm:pt modelId="{E407A58B-7436-46F9-B0FC-26B88A672890}" type="pres">
      <dgm:prSet presAssocID="{0BC93344-1C91-4814-99E8-F7C4215E969D}" presName="circ1Tx" presStyleLbl="revTx" presStyleIdx="0" presStyleCnt="0">
        <dgm:presLayoutVars>
          <dgm:chMax val="0"/>
          <dgm:chPref val="0"/>
          <dgm:bulletEnabled val="1"/>
        </dgm:presLayoutVars>
      </dgm:prSet>
      <dgm:spPr/>
      <dgm:t>
        <a:bodyPr/>
        <a:lstStyle/>
        <a:p>
          <a:endParaRPr lang="tr-TR"/>
        </a:p>
      </dgm:t>
    </dgm:pt>
    <dgm:pt modelId="{B42325DE-B9F3-4F8E-B285-90F2286AC62E}" type="pres">
      <dgm:prSet presAssocID="{894E962C-D9B5-4E68-B14C-8BC242B6FE93}" presName="circ2" presStyleLbl="vennNode1" presStyleIdx="1" presStyleCnt="3" custLinFactNeighborX="-47072" custLinFactNeighborY="-47620"/>
      <dgm:spPr/>
      <dgm:t>
        <a:bodyPr/>
        <a:lstStyle/>
        <a:p>
          <a:endParaRPr lang="tr-TR"/>
        </a:p>
      </dgm:t>
    </dgm:pt>
    <dgm:pt modelId="{1D2DFEB0-2718-4D98-84E0-91FBC7D95447}" type="pres">
      <dgm:prSet presAssocID="{894E962C-D9B5-4E68-B14C-8BC242B6FE93}" presName="circ2Tx" presStyleLbl="revTx" presStyleIdx="0" presStyleCnt="0">
        <dgm:presLayoutVars>
          <dgm:chMax val="0"/>
          <dgm:chPref val="0"/>
          <dgm:bulletEnabled val="1"/>
        </dgm:presLayoutVars>
      </dgm:prSet>
      <dgm:spPr/>
      <dgm:t>
        <a:bodyPr/>
        <a:lstStyle/>
        <a:p>
          <a:endParaRPr lang="tr-TR"/>
        </a:p>
      </dgm:t>
    </dgm:pt>
    <dgm:pt modelId="{8F7539C5-40BF-4301-AF6A-52EA690D36EA}" type="pres">
      <dgm:prSet presAssocID="{0D59E55B-BF0D-4BB6-8A10-BAB667A70A25}" presName="circ3" presStyleLbl="vennNode1" presStyleIdx="2" presStyleCnt="3" custLinFactX="7297" custLinFactNeighborX="100000" custLinFactNeighborY="2761"/>
      <dgm:spPr/>
      <dgm:t>
        <a:bodyPr/>
        <a:lstStyle/>
        <a:p>
          <a:endParaRPr lang="tr-TR"/>
        </a:p>
      </dgm:t>
    </dgm:pt>
    <dgm:pt modelId="{1791C0ED-03DF-4973-8271-91649996B2A7}" type="pres">
      <dgm:prSet presAssocID="{0D59E55B-BF0D-4BB6-8A10-BAB667A70A25}" presName="circ3Tx" presStyleLbl="revTx" presStyleIdx="0" presStyleCnt="0">
        <dgm:presLayoutVars>
          <dgm:chMax val="0"/>
          <dgm:chPref val="0"/>
          <dgm:bulletEnabled val="1"/>
        </dgm:presLayoutVars>
      </dgm:prSet>
      <dgm:spPr/>
      <dgm:t>
        <a:bodyPr/>
        <a:lstStyle/>
        <a:p>
          <a:endParaRPr lang="tr-TR"/>
        </a:p>
      </dgm:t>
    </dgm:pt>
  </dgm:ptLst>
  <dgm:cxnLst>
    <dgm:cxn modelId="{A99AC7CD-7F21-4F7E-8D89-8C8236300271}" srcId="{1B14E3F3-FB2E-4F25-9E2B-A65C943A6251}" destId="{894E962C-D9B5-4E68-B14C-8BC242B6FE93}" srcOrd="1" destOrd="0" parTransId="{56BAE1E3-7EDB-47A0-88DA-D67FC375B72A}" sibTransId="{AA24E968-C4B2-4ADF-9B2C-F7DF759A308B}"/>
    <dgm:cxn modelId="{EDE57565-D6A2-427F-94F8-2C73615C66F9}" type="presOf" srcId="{1B14E3F3-FB2E-4F25-9E2B-A65C943A6251}" destId="{34304471-47FF-4EFA-A23E-47446BBB2156}" srcOrd="0" destOrd="0" presId="urn:microsoft.com/office/officeart/2005/8/layout/venn1"/>
    <dgm:cxn modelId="{984BD0A9-2AD1-4145-A023-77BAC47BEDC0}" type="presOf" srcId="{894E962C-D9B5-4E68-B14C-8BC242B6FE93}" destId="{1D2DFEB0-2718-4D98-84E0-91FBC7D95447}" srcOrd="1" destOrd="0" presId="urn:microsoft.com/office/officeart/2005/8/layout/venn1"/>
    <dgm:cxn modelId="{7408E040-777D-4A22-A6C8-F90DF13785A8}" type="presOf" srcId="{0BC93344-1C91-4814-99E8-F7C4215E969D}" destId="{E8457D23-2B05-42BD-9AE2-F740ECD54B64}" srcOrd="0" destOrd="0" presId="urn:microsoft.com/office/officeart/2005/8/layout/venn1"/>
    <dgm:cxn modelId="{D5962896-5FDB-43AD-BB6E-3CA7B4F7DB88}" type="presOf" srcId="{0D59E55B-BF0D-4BB6-8A10-BAB667A70A25}" destId="{8F7539C5-40BF-4301-AF6A-52EA690D36EA}" srcOrd="0" destOrd="0" presId="urn:microsoft.com/office/officeart/2005/8/layout/venn1"/>
    <dgm:cxn modelId="{50F46733-8968-4D31-8E76-095DD4EE15A8}" srcId="{1B14E3F3-FB2E-4F25-9E2B-A65C943A6251}" destId="{0D59E55B-BF0D-4BB6-8A10-BAB667A70A25}" srcOrd="2" destOrd="0" parTransId="{CB3154E3-FA1A-4FF3-ADB3-72C4928D70BD}" sibTransId="{DD350F68-8A3A-4001-BC63-672D19932C85}"/>
    <dgm:cxn modelId="{CB27FE71-6C14-4DED-AC74-A824E5DBC6E0}" type="presOf" srcId="{894E962C-D9B5-4E68-B14C-8BC242B6FE93}" destId="{B42325DE-B9F3-4F8E-B285-90F2286AC62E}" srcOrd="0" destOrd="0" presId="urn:microsoft.com/office/officeart/2005/8/layout/venn1"/>
    <dgm:cxn modelId="{487024E3-2155-49F1-8450-CEC906BA9DD2}" type="presOf" srcId="{0BC93344-1C91-4814-99E8-F7C4215E969D}" destId="{E407A58B-7436-46F9-B0FC-26B88A672890}" srcOrd="1" destOrd="0" presId="urn:microsoft.com/office/officeart/2005/8/layout/venn1"/>
    <dgm:cxn modelId="{CF53A22A-1BAC-4942-90CA-6E0A0F89AA2C}" srcId="{1B14E3F3-FB2E-4F25-9E2B-A65C943A6251}" destId="{0BC93344-1C91-4814-99E8-F7C4215E969D}" srcOrd="0" destOrd="0" parTransId="{ACD2D4E7-1102-42B3-9E67-7FE845912FDB}" sibTransId="{B33FA525-A960-44D7-8307-72DA182442AC}"/>
    <dgm:cxn modelId="{D7D2F348-8F6D-41C2-866A-976133711108}" type="presOf" srcId="{0D59E55B-BF0D-4BB6-8A10-BAB667A70A25}" destId="{1791C0ED-03DF-4973-8271-91649996B2A7}" srcOrd="1" destOrd="0" presId="urn:microsoft.com/office/officeart/2005/8/layout/venn1"/>
    <dgm:cxn modelId="{418F9F1B-F37A-42FD-995C-500E93CDB5FE}" type="presParOf" srcId="{34304471-47FF-4EFA-A23E-47446BBB2156}" destId="{E8457D23-2B05-42BD-9AE2-F740ECD54B64}" srcOrd="0" destOrd="0" presId="urn:microsoft.com/office/officeart/2005/8/layout/venn1"/>
    <dgm:cxn modelId="{DFBDDD93-7621-4CBD-B862-420E67C6142A}" type="presParOf" srcId="{34304471-47FF-4EFA-A23E-47446BBB2156}" destId="{E407A58B-7436-46F9-B0FC-26B88A672890}" srcOrd="1" destOrd="0" presId="urn:microsoft.com/office/officeart/2005/8/layout/venn1"/>
    <dgm:cxn modelId="{56022EE1-5AD7-4E4E-A876-9B334CD94B4C}" type="presParOf" srcId="{34304471-47FF-4EFA-A23E-47446BBB2156}" destId="{B42325DE-B9F3-4F8E-B285-90F2286AC62E}" srcOrd="2" destOrd="0" presId="urn:microsoft.com/office/officeart/2005/8/layout/venn1"/>
    <dgm:cxn modelId="{608C52D2-7449-4047-9B72-EB74915BCFE0}" type="presParOf" srcId="{34304471-47FF-4EFA-A23E-47446BBB2156}" destId="{1D2DFEB0-2718-4D98-84E0-91FBC7D95447}" srcOrd="3" destOrd="0" presId="urn:microsoft.com/office/officeart/2005/8/layout/venn1"/>
    <dgm:cxn modelId="{30E8A2A2-7932-4F55-9300-16B29063EFB4}" type="presParOf" srcId="{34304471-47FF-4EFA-A23E-47446BBB2156}" destId="{8F7539C5-40BF-4301-AF6A-52EA690D36EA}" srcOrd="4" destOrd="0" presId="urn:microsoft.com/office/officeart/2005/8/layout/venn1"/>
    <dgm:cxn modelId="{25867F37-42A4-4DEC-91C3-6ACA34D7615C}" type="presParOf" srcId="{34304471-47FF-4EFA-A23E-47446BBB2156}" destId="{1791C0ED-03DF-4973-8271-91649996B2A7}"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7CF8E7-1DC0-4CC3-A3F3-A36386BF22DC}"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tr-TR"/>
        </a:p>
      </dgm:t>
    </dgm:pt>
    <dgm:pt modelId="{BB172A92-78CE-4AB8-A639-E9933BF8D25A}">
      <dgm:prSet/>
      <dgm:spPr/>
      <dgm:t>
        <a:bodyPr/>
        <a:lstStyle/>
        <a:p>
          <a:pPr rtl="0"/>
          <a:r>
            <a:rPr lang="tr-TR" b="1" smtClean="0"/>
            <a:t>Libido ve Döngüsellik</a:t>
          </a:r>
          <a:r>
            <a:rPr lang="tr-TR" smtClean="0"/>
            <a:t>: Kadınların menstrüel döngüsü boyunca hormonal değişiklikler, cinsel arzuda dalgalanmalara neden olabilir. Özellikle ovülasyon sırasında, yani overlerin bir yumurta salgıladığı dönemde, artan östrojen seviyeleri cinsel isteği artırabilir.</a:t>
          </a:r>
          <a:endParaRPr lang="tr-TR"/>
        </a:p>
      </dgm:t>
    </dgm:pt>
    <dgm:pt modelId="{FCB4EE27-7F00-4356-A721-5ADC88BE1FFE}" type="parTrans" cxnId="{645515F0-1464-4282-9BD5-6759F32C8BFF}">
      <dgm:prSet/>
      <dgm:spPr/>
      <dgm:t>
        <a:bodyPr/>
        <a:lstStyle/>
        <a:p>
          <a:endParaRPr lang="tr-TR"/>
        </a:p>
      </dgm:t>
    </dgm:pt>
    <dgm:pt modelId="{310B9CB8-DEE2-4CDE-A21A-FEEC6B5E78BF}" type="sibTrans" cxnId="{645515F0-1464-4282-9BD5-6759F32C8BFF}">
      <dgm:prSet/>
      <dgm:spPr/>
      <dgm:t>
        <a:bodyPr/>
        <a:lstStyle/>
        <a:p>
          <a:endParaRPr lang="tr-TR"/>
        </a:p>
      </dgm:t>
    </dgm:pt>
    <dgm:pt modelId="{F3BBA347-F345-4B68-AB5F-95422846E696}">
      <dgm:prSet/>
      <dgm:spPr/>
      <dgm:t>
        <a:bodyPr/>
        <a:lstStyle/>
        <a:p>
          <a:pPr rtl="0"/>
          <a:r>
            <a:rPr lang="tr-TR" b="1" dirty="0" smtClean="0"/>
            <a:t>Psikolojik ve Fiziksel Sağlık</a:t>
          </a:r>
          <a:r>
            <a:rPr lang="tr-TR" dirty="0" smtClean="0"/>
            <a:t>: </a:t>
          </a:r>
          <a:r>
            <a:rPr lang="tr-TR" dirty="0" err="1" smtClean="0"/>
            <a:t>Overlerin</a:t>
          </a:r>
          <a:r>
            <a:rPr lang="tr-TR" dirty="0" smtClean="0"/>
            <a:t> sağlıklı bir şekilde işlev görmesi, genel sağlık ve iyi oluş hissi için önemlidir. </a:t>
          </a:r>
          <a:r>
            <a:rPr lang="tr-TR" dirty="0" err="1" smtClean="0"/>
            <a:t>Hormonal</a:t>
          </a:r>
          <a:r>
            <a:rPr lang="tr-TR" dirty="0" smtClean="0"/>
            <a:t> dengesizlikler, cinsel işlev bozukluklarına ve cinsel istekte azalmaya yol açabilir. Bu nedenle, </a:t>
          </a:r>
          <a:r>
            <a:rPr lang="tr-TR" dirty="0" err="1" smtClean="0"/>
            <a:t>over</a:t>
          </a:r>
          <a:r>
            <a:rPr lang="tr-TR" dirty="0" smtClean="0"/>
            <a:t> sağlığı dolaylı olarak cinsel haz ve memnuniyeti etkileyebilir.</a:t>
          </a:r>
          <a:endParaRPr lang="tr-TR" dirty="0"/>
        </a:p>
      </dgm:t>
    </dgm:pt>
    <dgm:pt modelId="{8930155E-19C4-4101-9840-757A6EE5AAB2}" type="parTrans" cxnId="{1EB17481-3A91-4E60-9836-8707C2A28E02}">
      <dgm:prSet/>
      <dgm:spPr/>
      <dgm:t>
        <a:bodyPr/>
        <a:lstStyle/>
        <a:p>
          <a:endParaRPr lang="tr-TR"/>
        </a:p>
      </dgm:t>
    </dgm:pt>
    <dgm:pt modelId="{66D13CE1-EE85-4EC6-AA57-331C008AF698}" type="sibTrans" cxnId="{1EB17481-3A91-4E60-9836-8707C2A28E02}">
      <dgm:prSet/>
      <dgm:spPr/>
      <dgm:t>
        <a:bodyPr/>
        <a:lstStyle/>
        <a:p>
          <a:endParaRPr lang="tr-TR"/>
        </a:p>
      </dgm:t>
    </dgm:pt>
    <dgm:pt modelId="{0F1C6ABB-01CD-48B8-A81E-82F47306E6DF}">
      <dgm:prSet/>
      <dgm:spPr/>
      <dgm:t>
        <a:bodyPr/>
        <a:lstStyle/>
        <a:p>
          <a:pPr rtl="0"/>
          <a:r>
            <a:rPr lang="tr-TR" b="1" smtClean="0"/>
            <a:t>Menopoz ve Cinsel İşlev</a:t>
          </a:r>
          <a:r>
            <a:rPr lang="tr-TR" smtClean="0"/>
            <a:t>: Menopoz döneminde overlerin azalan hormon üretimi, vajinal kuruluğa, cinsel istekte azalmaya ve diğer cinsel işlev bozukluklarına yol açabilir. Hormon replasman terapisi gibi tedaviler, bu değişikliklerin bazılarını yönetmeye yardımcı olabilir ve cinsel deneyimi iyileştirebilir.</a:t>
          </a:r>
          <a:endParaRPr lang="tr-TR"/>
        </a:p>
      </dgm:t>
    </dgm:pt>
    <dgm:pt modelId="{3AD2B714-2747-4E04-8E1C-7ED4A416608A}" type="parTrans" cxnId="{5752079F-D1BB-431A-9457-B571923018B8}">
      <dgm:prSet/>
      <dgm:spPr/>
      <dgm:t>
        <a:bodyPr/>
        <a:lstStyle/>
        <a:p>
          <a:endParaRPr lang="tr-TR"/>
        </a:p>
      </dgm:t>
    </dgm:pt>
    <dgm:pt modelId="{092ECAAF-12B7-4FE1-9A4F-3AE402FB3324}" type="sibTrans" cxnId="{5752079F-D1BB-431A-9457-B571923018B8}">
      <dgm:prSet/>
      <dgm:spPr/>
      <dgm:t>
        <a:bodyPr/>
        <a:lstStyle/>
        <a:p>
          <a:endParaRPr lang="tr-TR"/>
        </a:p>
      </dgm:t>
    </dgm:pt>
    <dgm:pt modelId="{FD366E5F-583F-4847-8754-A2D22BC1ACBF}" type="pres">
      <dgm:prSet presAssocID="{C27CF8E7-1DC0-4CC3-A3F3-A36386BF22DC}" presName="Name0" presStyleCnt="0">
        <dgm:presLayoutVars>
          <dgm:chMax val="7"/>
          <dgm:dir/>
          <dgm:animLvl val="lvl"/>
          <dgm:resizeHandles val="exact"/>
        </dgm:presLayoutVars>
      </dgm:prSet>
      <dgm:spPr/>
      <dgm:t>
        <a:bodyPr/>
        <a:lstStyle/>
        <a:p>
          <a:endParaRPr lang="tr-TR"/>
        </a:p>
      </dgm:t>
    </dgm:pt>
    <dgm:pt modelId="{2DD727B8-B647-475C-B73C-5F945569C32A}" type="pres">
      <dgm:prSet presAssocID="{BB172A92-78CE-4AB8-A639-E9933BF8D25A}" presName="circle1" presStyleLbl="node1" presStyleIdx="0" presStyleCnt="3"/>
      <dgm:spPr/>
    </dgm:pt>
    <dgm:pt modelId="{22B1C978-CC81-4FDA-B036-747A2FE1449B}" type="pres">
      <dgm:prSet presAssocID="{BB172A92-78CE-4AB8-A639-E9933BF8D25A}" presName="space" presStyleCnt="0"/>
      <dgm:spPr/>
    </dgm:pt>
    <dgm:pt modelId="{7ECD4657-FD8F-43DF-BCAA-06C8EC7870B5}" type="pres">
      <dgm:prSet presAssocID="{BB172A92-78CE-4AB8-A639-E9933BF8D25A}" presName="rect1" presStyleLbl="alignAcc1" presStyleIdx="0" presStyleCnt="3"/>
      <dgm:spPr/>
      <dgm:t>
        <a:bodyPr/>
        <a:lstStyle/>
        <a:p>
          <a:endParaRPr lang="tr-TR"/>
        </a:p>
      </dgm:t>
    </dgm:pt>
    <dgm:pt modelId="{22FE3DB7-0D4C-499D-8DEC-E13B75601D77}" type="pres">
      <dgm:prSet presAssocID="{F3BBA347-F345-4B68-AB5F-95422846E696}" presName="vertSpace2" presStyleLbl="node1" presStyleIdx="0" presStyleCnt="3"/>
      <dgm:spPr/>
    </dgm:pt>
    <dgm:pt modelId="{7797F740-1849-4EB3-8956-5E3073628832}" type="pres">
      <dgm:prSet presAssocID="{F3BBA347-F345-4B68-AB5F-95422846E696}" presName="circle2" presStyleLbl="node1" presStyleIdx="1" presStyleCnt="3"/>
      <dgm:spPr/>
    </dgm:pt>
    <dgm:pt modelId="{508C756F-FEDB-4794-94A7-B7DE454CF77D}" type="pres">
      <dgm:prSet presAssocID="{F3BBA347-F345-4B68-AB5F-95422846E696}" presName="rect2" presStyleLbl="alignAcc1" presStyleIdx="1" presStyleCnt="3"/>
      <dgm:spPr/>
      <dgm:t>
        <a:bodyPr/>
        <a:lstStyle/>
        <a:p>
          <a:endParaRPr lang="tr-TR"/>
        </a:p>
      </dgm:t>
    </dgm:pt>
    <dgm:pt modelId="{0072D20C-0A01-4C06-A7A0-238000A7A6B8}" type="pres">
      <dgm:prSet presAssocID="{0F1C6ABB-01CD-48B8-A81E-82F47306E6DF}" presName="vertSpace3" presStyleLbl="node1" presStyleIdx="1" presStyleCnt="3"/>
      <dgm:spPr/>
    </dgm:pt>
    <dgm:pt modelId="{1ECE060F-D0EC-464B-8E04-DF1AAB38CEF0}" type="pres">
      <dgm:prSet presAssocID="{0F1C6ABB-01CD-48B8-A81E-82F47306E6DF}" presName="circle3" presStyleLbl="node1" presStyleIdx="2" presStyleCnt="3"/>
      <dgm:spPr/>
    </dgm:pt>
    <dgm:pt modelId="{BC3AA104-4032-4FF2-AF28-59752EA615DB}" type="pres">
      <dgm:prSet presAssocID="{0F1C6ABB-01CD-48B8-A81E-82F47306E6DF}" presName="rect3" presStyleLbl="alignAcc1" presStyleIdx="2" presStyleCnt="3"/>
      <dgm:spPr/>
      <dgm:t>
        <a:bodyPr/>
        <a:lstStyle/>
        <a:p>
          <a:endParaRPr lang="tr-TR"/>
        </a:p>
      </dgm:t>
    </dgm:pt>
    <dgm:pt modelId="{F23CF0C1-96A9-4EBC-AEC7-D9CEF3EA51FB}" type="pres">
      <dgm:prSet presAssocID="{BB172A92-78CE-4AB8-A639-E9933BF8D25A}" presName="rect1ParTxNoCh" presStyleLbl="alignAcc1" presStyleIdx="2" presStyleCnt="3">
        <dgm:presLayoutVars>
          <dgm:chMax val="1"/>
          <dgm:bulletEnabled val="1"/>
        </dgm:presLayoutVars>
      </dgm:prSet>
      <dgm:spPr/>
      <dgm:t>
        <a:bodyPr/>
        <a:lstStyle/>
        <a:p>
          <a:endParaRPr lang="tr-TR"/>
        </a:p>
      </dgm:t>
    </dgm:pt>
    <dgm:pt modelId="{E91DB6A5-CEE3-4A30-98FA-CEB41659269F}" type="pres">
      <dgm:prSet presAssocID="{F3BBA347-F345-4B68-AB5F-95422846E696}" presName="rect2ParTxNoCh" presStyleLbl="alignAcc1" presStyleIdx="2" presStyleCnt="3">
        <dgm:presLayoutVars>
          <dgm:chMax val="1"/>
          <dgm:bulletEnabled val="1"/>
        </dgm:presLayoutVars>
      </dgm:prSet>
      <dgm:spPr/>
      <dgm:t>
        <a:bodyPr/>
        <a:lstStyle/>
        <a:p>
          <a:endParaRPr lang="tr-TR"/>
        </a:p>
      </dgm:t>
    </dgm:pt>
    <dgm:pt modelId="{2BC8A7CE-1FA5-451D-9D58-4D3A8890AFDA}" type="pres">
      <dgm:prSet presAssocID="{0F1C6ABB-01CD-48B8-A81E-82F47306E6DF}" presName="rect3ParTxNoCh" presStyleLbl="alignAcc1" presStyleIdx="2" presStyleCnt="3">
        <dgm:presLayoutVars>
          <dgm:chMax val="1"/>
          <dgm:bulletEnabled val="1"/>
        </dgm:presLayoutVars>
      </dgm:prSet>
      <dgm:spPr/>
      <dgm:t>
        <a:bodyPr/>
        <a:lstStyle/>
        <a:p>
          <a:endParaRPr lang="tr-TR"/>
        </a:p>
      </dgm:t>
    </dgm:pt>
  </dgm:ptLst>
  <dgm:cxnLst>
    <dgm:cxn modelId="{A87EF0A5-07BC-4316-BACB-6CA12596B33E}" type="presOf" srcId="{F3BBA347-F345-4B68-AB5F-95422846E696}" destId="{E91DB6A5-CEE3-4A30-98FA-CEB41659269F}" srcOrd="1" destOrd="0" presId="urn:microsoft.com/office/officeart/2005/8/layout/target3"/>
    <dgm:cxn modelId="{48779F56-C217-4E93-A539-736E4F10C5D0}" type="presOf" srcId="{0F1C6ABB-01CD-48B8-A81E-82F47306E6DF}" destId="{2BC8A7CE-1FA5-451D-9D58-4D3A8890AFDA}" srcOrd="1" destOrd="0" presId="urn:microsoft.com/office/officeart/2005/8/layout/target3"/>
    <dgm:cxn modelId="{B62B056E-0158-44DA-ACF8-D595D0BDA704}" type="presOf" srcId="{BB172A92-78CE-4AB8-A639-E9933BF8D25A}" destId="{F23CF0C1-96A9-4EBC-AEC7-D9CEF3EA51FB}" srcOrd="1" destOrd="0" presId="urn:microsoft.com/office/officeart/2005/8/layout/target3"/>
    <dgm:cxn modelId="{1EB17481-3A91-4E60-9836-8707C2A28E02}" srcId="{C27CF8E7-1DC0-4CC3-A3F3-A36386BF22DC}" destId="{F3BBA347-F345-4B68-AB5F-95422846E696}" srcOrd="1" destOrd="0" parTransId="{8930155E-19C4-4101-9840-757A6EE5AAB2}" sibTransId="{66D13CE1-EE85-4EC6-AA57-331C008AF698}"/>
    <dgm:cxn modelId="{FCB0346A-4973-4E90-9C70-F51B834A7E5F}" type="presOf" srcId="{0F1C6ABB-01CD-48B8-A81E-82F47306E6DF}" destId="{BC3AA104-4032-4FF2-AF28-59752EA615DB}" srcOrd="0" destOrd="0" presId="urn:microsoft.com/office/officeart/2005/8/layout/target3"/>
    <dgm:cxn modelId="{EAD06E7C-02F7-464B-8CE3-727877BD663C}" type="presOf" srcId="{F3BBA347-F345-4B68-AB5F-95422846E696}" destId="{508C756F-FEDB-4794-94A7-B7DE454CF77D}" srcOrd="0" destOrd="0" presId="urn:microsoft.com/office/officeart/2005/8/layout/target3"/>
    <dgm:cxn modelId="{BD0A4384-123D-4A58-84E7-E88A531E8A18}" type="presOf" srcId="{BB172A92-78CE-4AB8-A639-E9933BF8D25A}" destId="{7ECD4657-FD8F-43DF-BCAA-06C8EC7870B5}" srcOrd="0" destOrd="0" presId="urn:microsoft.com/office/officeart/2005/8/layout/target3"/>
    <dgm:cxn modelId="{B479776C-CE55-4A72-9355-73C2D155E78D}" type="presOf" srcId="{C27CF8E7-1DC0-4CC3-A3F3-A36386BF22DC}" destId="{FD366E5F-583F-4847-8754-A2D22BC1ACBF}" srcOrd="0" destOrd="0" presId="urn:microsoft.com/office/officeart/2005/8/layout/target3"/>
    <dgm:cxn modelId="{5752079F-D1BB-431A-9457-B571923018B8}" srcId="{C27CF8E7-1DC0-4CC3-A3F3-A36386BF22DC}" destId="{0F1C6ABB-01CD-48B8-A81E-82F47306E6DF}" srcOrd="2" destOrd="0" parTransId="{3AD2B714-2747-4E04-8E1C-7ED4A416608A}" sibTransId="{092ECAAF-12B7-4FE1-9A4F-3AE402FB3324}"/>
    <dgm:cxn modelId="{645515F0-1464-4282-9BD5-6759F32C8BFF}" srcId="{C27CF8E7-1DC0-4CC3-A3F3-A36386BF22DC}" destId="{BB172A92-78CE-4AB8-A639-E9933BF8D25A}" srcOrd="0" destOrd="0" parTransId="{FCB4EE27-7F00-4356-A721-5ADC88BE1FFE}" sibTransId="{310B9CB8-DEE2-4CDE-A21A-FEEC6B5E78BF}"/>
    <dgm:cxn modelId="{69BDAAAF-D545-415E-ABF7-F48336C8552A}" type="presParOf" srcId="{FD366E5F-583F-4847-8754-A2D22BC1ACBF}" destId="{2DD727B8-B647-475C-B73C-5F945569C32A}" srcOrd="0" destOrd="0" presId="urn:microsoft.com/office/officeart/2005/8/layout/target3"/>
    <dgm:cxn modelId="{E2C5FC72-2A94-443B-9639-42AB0CFC9595}" type="presParOf" srcId="{FD366E5F-583F-4847-8754-A2D22BC1ACBF}" destId="{22B1C978-CC81-4FDA-B036-747A2FE1449B}" srcOrd="1" destOrd="0" presId="urn:microsoft.com/office/officeart/2005/8/layout/target3"/>
    <dgm:cxn modelId="{0182E868-3E2D-4A38-AD0C-567BE21B3321}" type="presParOf" srcId="{FD366E5F-583F-4847-8754-A2D22BC1ACBF}" destId="{7ECD4657-FD8F-43DF-BCAA-06C8EC7870B5}" srcOrd="2" destOrd="0" presId="urn:microsoft.com/office/officeart/2005/8/layout/target3"/>
    <dgm:cxn modelId="{FCF81FC1-F089-443E-B435-7A0B33BBC758}" type="presParOf" srcId="{FD366E5F-583F-4847-8754-A2D22BC1ACBF}" destId="{22FE3DB7-0D4C-499D-8DEC-E13B75601D77}" srcOrd="3" destOrd="0" presId="urn:microsoft.com/office/officeart/2005/8/layout/target3"/>
    <dgm:cxn modelId="{97EF9029-CC5D-4EED-B4C2-A4D8ACF99510}" type="presParOf" srcId="{FD366E5F-583F-4847-8754-A2D22BC1ACBF}" destId="{7797F740-1849-4EB3-8956-5E3073628832}" srcOrd="4" destOrd="0" presId="urn:microsoft.com/office/officeart/2005/8/layout/target3"/>
    <dgm:cxn modelId="{FC8005C3-45D2-4806-9942-972D941D8541}" type="presParOf" srcId="{FD366E5F-583F-4847-8754-A2D22BC1ACBF}" destId="{508C756F-FEDB-4794-94A7-B7DE454CF77D}" srcOrd="5" destOrd="0" presId="urn:microsoft.com/office/officeart/2005/8/layout/target3"/>
    <dgm:cxn modelId="{C365D921-F0A4-4875-BCF4-F5713B3C1546}" type="presParOf" srcId="{FD366E5F-583F-4847-8754-A2D22BC1ACBF}" destId="{0072D20C-0A01-4C06-A7A0-238000A7A6B8}" srcOrd="6" destOrd="0" presId="urn:microsoft.com/office/officeart/2005/8/layout/target3"/>
    <dgm:cxn modelId="{6BFD4329-E133-4DEF-808F-FC8F0EFC1812}" type="presParOf" srcId="{FD366E5F-583F-4847-8754-A2D22BC1ACBF}" destId="{1ECE060F-D0EC-464B-8E04-DF1AAB38CEF0}" srcOrd="7" destOrd="0" presId="urn:microsoft.com/office/officeart/2005/8/layout/target3"/>
    <dgm:cxn modelId="{C807010D-50A5-43AF-A1A9-727B938E608D}" type="presParOf" srcId="{FD366E5F-583F-4847-8754-A2D22BC1ACBF}" destId="{BC3AA104-4032-4FF2-AF28-59752EA615DB}" srcOrd="8" destOrd="0" presId="urn:microsoft.com/office/officeart/2005/8/layout/target3"/>
    <dgm:cxn modelId="{6673337A-B34F-4D50-A184-EE122491BBD1}" type="presParOf" srcId="{FD366E5F-583F-4847-8754-A2D22BC1ACBF}" destId="{F23CF0C1-96A9-4EBC-AEC7-D9CEF3EA51FB}" srcOrd="9" destOrd="0" presId="urn:microsoft.com/office/officeart/2005/8/layout/target3"/>
    <dgm:cxn modelId="{D88B3304-F973-4E11-9650-DD813F72CC05}" type="presParOf" srcId="{FD366E5F-583F-4847-8754-A2D22BC1ACBF}" destId="{E91DB6A5-CEE3-4A30-98FA-CEB41659269F}" srcOrd="10" destOrd="0" presId="urn:microsoft.com/office/officeart/2005/8/layout/target3"/>
    <dgm:cxn modelId="{FEF27B5F-3B39-45ED-B6EA-6E2E3A25EC8E}" type="presParOf" srcId="{FD366E5F-583F-4847-8754-A2D22BC1ACBF}" destId="{2BC8A7CE-1FA5-451D-9D58-4D3A8890AFDA}"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257749-D968-49D3-9D6E-7A4CF0E6C605}" type="doc">
      <dgm:prSet loTypeId="urn:microsoft.com/office/officeart/2005/8/layout/chevron2" loCatId="process" qsTypeId="urn:microsoft.com/office/officeart/2005/8/quickstyle/simple1" qsCatId="simple" csTypeId="urn:microsoft.com/office/officeart/2005/8/colors/accent1_2" csCatId="accent1"/>
      <dgm:spPr/>
      <dgm:t>
        <a:bodyPr/>
        <a:lstStyle/>
        <a:p>
          <a:endParaRPr lang="tr-TR"/>
        </a:p>
      </dgm:t>
    </dgm:pt>
    <dgm:pt modelId="{EE3ACCE3-0309-45A7-B337-46B405673561}">
      <dgm:prSet/>
      <dgm:spPr/>
      <dgm:t>
        <a:bodyPr/>
        <a:lstStyle/>
        <a:p>
          <a:pPr rtl="0"/>
          <a:r>
            <a:rPr lang="tr-TR" dirty="0" smtClean="0">
              <a:solidFill>
                <a:schemeClr val="tx1"/>
              </a:solidFill>
            </a:rPr>
            <a:t>Rahim duvarı üç tabakadan oluşur. </a:t>
          </a:r>
          <a:endParaRPr lang="tr-TR" dirty="0">
            <a:solidFill>
              <a:schemeClr val="tx1"/>
            </a:solidFill>
          </a:endParaRPr>
        </a:p>
      </dgm:t>
    </dgm:pt>
    <dgm:pt modelId="{7E5840E2-50FB-4DCA-B98A-3B1AAD26797D}" type="parTrans" cxnId="{36B5607C-91D5-44EC-ACEA-E81EB389EF57}">
      <dgm:prSet/>
      <dgm:spPr/>
      <dgm:t>
        <a:bodyPr/>
        <a:lstStyle/>
        <a:p>
          <a:endParaRPr lang="tr-TR"/>
        </a:p>
      </dgm:t>
    </dgm:pt>
    <dgm:pt modelId="{C928F7FD-5908-4BA3-BEC0-E0360B020A33}" type="sibTrans" cxnId="{36B5607C-91D5-44EC-ACEA-E81EB389EF57}">
      <dgm:prSet/>
      <dgm:spPr/>
      <dgm:t>
        <a:bodyPr/>
        <a:lstStyle/>
        <a:p>
          <a:endParaRPr lang="tr-TR"/>
        </a:p>
      </dgm:t>
    </dgm:pt>
    <dgm:pt modelId="{5A106D23-D0F5-409A-881E-1EEC9171E240}">
      <dgm:prSet/>
      <dgm:spPr/>
      <dgm:t>
        <a:bodyPr/>
        <a:lstStyle/>
        <a:p>
          <a:pPr rtl="0"/>
          <a:r>
            <a:rPr lang="tr-TR" dirty="0" smtClean="0"/>
            <a:t>En iç tabaka </a:t>
          </a:r>
          <a:r>
            <a:rPr lang="tr-TR" i="1" dirty="0" err="1" smtClean="0"/>
            <a:t>endometriyum</a:t>
          </a:r>
          <a:r>
            <a:rPr lang="tr-TR" dirty="0" smtClean="0"/>
            <a:t>. Yumuşak süngersi yapıdadır. Döllenmiş yumurtayı besleyebilmek için bol damar ve salgı bezleri içerir. Gebelik oluşmadığı takdirde her adet döneminde bu tabaka dökülerek dışarı atılır. </a:t>
          </a:r>
          <a:endParaRPr lang="tr-TR" dirty="0"/>
        </a:p>
      </dgm:t>
    </dgm:pt>
    <dgm:pt modelId="{AC6D5675-23E1-4BCF-9693-803ABB9BBF90}" type="parTrans" cxnId="{23A46E6C-F4C9-40D1-ABA0-F8EEC7BB906F}">
      <dgm:prSet/>
      <dgm:spPr/>
      <dgm:t>
        <a:bodyPr/>
        <a:lstStyle/>
        <a:p>
          <a:endParaRPr lang="tr-TR"/>
        </a:p>
      </dgm:t>
    </dgm:pt>
    <dgm:pt modelId="{CB41306A-C851-4986-B1E1-5BF6FD8E6EA6}" type="sibTrans" cxnId="{23A46E6C-F4C9-40D1-ABA0-F8EEC7BB906F}">
      <dgm:prSet/>
      <dgm:spPr/>
      <dgm:t>
        <a:bodyPr/>
        <a:lstStyle/>
        <a:p>
          <a:endParaRPr lang="tr-TR"/>
        </a:p>
      </dgm:t>
    </dgm:pt>
    <dgm:pt modelId="{30B1AC4E-2DB1-423D-8D43-0FD94392888B}">
      <dgm:prSet/>
      <dgm:spPr/>
      <dgm:t>
        <a:bodyPr/>
        <a:lstStyle/>
        <a:p>
          <a:pPr rtl="0"/>
          <a:r>
            <a:rPr lang="tr-TR" dirty="0" smtClean="0"/>
            <a:t>Orta tabaka </a:t>
          </a:r>
          <a:r>
            <a:rPr lang="tr-TR" dirty="0" err="1" smtClean="0"/>
            <a:t>myometriyum</a:t>
          </a:r>
          <a:r>
            <a:rPr lang="tr-TR" dirty="0" smtClean="0"/>
            <a:t>. Rahme güç ve esneklik veren kas tabakasıdır. Doğumu sağlayan kasılmalar bu tabakada oluşur. </a:t>
          </a:r>
          <a:endParaRPr lang="tr-TR" dirty="0"/>
        </a:p>
      </dgm:t>
    </dgm:pt>
    <dgm:pt modelId="{98C1A10D-4EE2-475A-A545-743E9F051083}" type="parTrans" cxnId="{E841ECF4-D049-45A2-A782-67B9CDABB660}">
      <dgm:prSet/>
      <dgm:spPr/>
      <dgm:t>
        <a:bodyPr/>
        <a:lstStyle/>
        <a:p>
          <a:endParaRPr lang="tr-TR"/>
        </a:p>
      </dgm:t>
    </dgm:pt>
    <dgm:pt modelId="{D0D467B0-077B-417B-B52A-422E69C561DB}" type="sibTrans" cxnId="{E841ECF4-D049-45A2-A782-67B9CDABB660}">
      <dgm:prSet/>
      <dgm:spPr/>
      <dgm:t>
        <a:bodyPr/>
        <a:lstStyle/>
        <a:p>
          <a:endParaRPr lang="tr-TR"/>
        </a:p>
      </dgm:t>
    </dgm:pt>
    <dgm:pt modelId="{E3E696F1-6A94-43BC-A07A-774C7C6D8E2C}">
      <dgm:prSet/>
      <dgm:spPr/>
      <dgm:t>
        <a:bodyPr/>
        <a:lstStyle/>
        <a:p>
          <a:pPr rtl="0"/>
          <a:r>
            <a:rPr lang="tr-TR" dirty="0" smtClean="0"/>
            <a:t>En dıştaki tabaka </a:t>
          </a:r>
          <a:r>
            <a:rPr lang="tr-TR" i="1" dirty="0" err="1" smtClean="0"/>
            <a:t>perimetriyum</a:t>
          </a:r>
          <a:r>
            <a:rPr lang="tr-TR" i="1" dirty="0" smtClean="0"/>
            <a:t>. R</a:t>
          </a:r>
          <a:r>
            <a:rPr lang="tr-TR" dirty="0" smtClean="0"/>
            <a:t>ahmin dışını örter.</a:t>
          </a:r>
          <a:endParaRPr lang="tr-TR" dirty="0"/>
        </a:p>
      </dgm:t>
    </dgm:pt>
    <dgm:pt modelId="{1D41BB6E-B867-4486-9A64-6BCE4728A590}" type="parTrans" cxnId="{71E5E66B-CAA9-42DC-B349-46139A2D2A5E}">
      <dgm:prSet/>
      <dgm:spPr/>
      <dgm:t>
        <a:bodyPr/>
        <a:lstStyle/>
        <a:p>
          <a:endParaRPr lang="tr-TR"/>
        </a:p>
      </dgm:t>
    </dgm:pt>
    <dgm:pt modelId="{BB681C61-5522-4728-8A70-71BCBF9A1B11}" type="sibTrans" cxnId="{71E5E66B-CAA9-42DC-B349-46139A2D2A5E}">
      <dgm:prSet/>
      <dgm:spPr/>
      <dgm:t>
        <a:bodyPr/>
        <a:lstStyle/>
        <a:p>
          <a:endParaRPr lang="tr-TR"/>
        </a:p>
      </dgm:t>
    </dgm:pt>
    <dgm:pt modelId="{FC247D1B-1F81-412E-BD9B-D80AD9CB9A8C}" type="pres">
      <dgm:prSet presAssocID="{C1257749-D968-49D3-9D6E-7A4CF0E6C605}" presName="linearFlow" presStyleCnt="0">
        <dgm:presLayoutVars>
          <dgm:dir/>
          <dgm:animLvl val="lvl"/>
          <dgm:resizeHandles val="exact"/>
        </dgm:presLayoutVars>
      </dgm:prSet>
      <dgm:spPr/>
      <dgm:t>
        <a:bodyPr/>
        <a:lstStyle/>
        <a:p>
          <a:endParaRPr lang="tr-TR"/>
        </a:p>
      </dgm:t>
    </dgm:pt>
    <dgm:pt modelId="{084BF846-F7BF-4372-8F3C-5E698126D582}" type="pres">
      <dgm:prSet presAssocID="{EE3ACCE3-0309-45A7-B337-46B405673561}" presName="composite" presStyleCnt="0"/>
      <dgm:spPr/>
    </dgm:pt>
    <dgm:pt modelId="{0B57457A-A980-4103-830C-EF9AE618FB6E}" type="pres">
      <dgm:prSet presAssocID="{EE3ACCE3-0309-45A7-B337-46B405673561}" presName="parentText" presStyleLbl="alignNode1" presStyleIdx="0" presStyleCnt="1">
        <dgm:presLayoutVars>
          <dgm:chMax val="1"/>
          <dgm:bulletEnabled val="1"/>
        </dgm:presLayoutVars>
      </dgm:prSet>
      <dgm:spPr/>
      <dgm:t>
        <a:bodyPr/>
        <a:lstStyle/>
        <a:p>
          <a:endParaRPr lang="tr-TR"/>
        </a:p>
      </dgm:t>
    </dgm:pt>
    <dgm:pt modelId="{4C8720C1-5291-437F-8934-C21E45CCEBBB}" type="pres">
      <dgm:prSet presAssocID="{EE3ACCE3-0309-45A7-B337-46B405673561}" presName="descendantText" presStyleLbl="alignAcc1" presStyleIdx="0" presStyleCnt="1">
        <dgm:presLayoutVars>
          <dgm:bulletEnabled val="1"/>
        </dgm:presLayoutVars>
      </dgm:prSet>
      <dgm:spPr/>
      <dgm:t>
        <a:bodyPr/>
        <a:lstStyle/>
        <a:p>
          <a:endParaRPr lang="tr-TR"/>
        </a:p>
      </dgm:t>
    </dgm:pt>
  </dgm:ptLst>
  <dgm:cxnLst>
    <dgm:cxn modelId="{36B5607C-91D5-44EC-ACEA-E81EB389EF57}" srcId="{C1257749-D968-49D3-9D6E-7A4CF0E6C605}" destId="{EE3ACCE3-0309-45A7-B337-46B405673561}" srcOrd="0" destOrd="0" parTransId="{7E5840E2-50FB-4DCA-B98A-3B1AAD26797D}" sibTransId="{C928F7FD-5908-4BA3-BEC0-E0360B020A33}"/>
    <dgm:cxn modelId="{C57D1762-7E9A-416B-8D7E-A44BE6E6E934}" type="presOf" srcId="{30B1AC4E-2DB1-423D-8D43-0FD94392888B}" destId="{4C8720C1-5291-437F-8934-C21E45CCEBBB}" srcOrd="0" destOrd="1" presId="urn:microsoft.com/office/officeart/2005/8/layout/chevron2"/>
    <dgm:cxn modelId="{04DB8B83-A2B6-4595-85B9-21F02A53CF73}" type="presOf" srcId="{EE3ACCE3-0309-45A7-B337-46B405673561}" destId="{0B57457A-A980-4103-830C-EF9AE618FB6E}" srcOrd="0" destOrd="0" presId="urn:microsoft.com/office/officeart/2005/8/layout/chevron2"/>
    <dgm:cxn modelId="{23A46E6C-F4C9-40D1-ABA0-F8EEC7BB906F}" srcId="{EE3ACCE3-0309-45A7-B337-46B405673561}" destId="{5A106D23-D0F5-409A-881E-1EEC9171E240}" srcOrd="0" destOrd="0" parTransId="{AC6D5675-23E1-4BCF-9693-803ABB9BBF90}" sibTransId="{CB41306A-C851-4986-B1E1-5BF6FD8E6EA6}"/>
    <dgm:cxn modelId="{EBB1DCDB-AE86-4D0A-A495-D05588A40244}" type="presOf" srcId="{E3E696F1-6A94-43BC-A07A-774C7C6D8E2C}" destId="{4C8720C1-5291-437F-8934-C21E45CCEBBB}" srcOrd="0" destOrd="2" presId="urn:microsoft.com/office/officeart/2005/8/layout/chevron2"/>
    <dgm:cxn modelId="{71E5E66B-CAA9-42DC-B349-46139A2D2A5E}" srcId="{EE3ACCE3-0309-45A7-B337-46B405673561}" destId="{E3E696F1-6A94-43BC-A07A-774C7C6D8E2C}" srcOrd="2" destOrd="0" parTransId="{1D41BB6E-B867-4486-9A64-6BCE4728A590}" sibTransId="{BB681C61-5522-4728-8A70-71BCBF9A1B11}"/>
    <dgm:cxn modelId="{4D82F73E-EAB1-4663-8F58-8C47E26742AC}" type="presOf" srcId="{5A106D23-D0F5-409A-881E-1EEC9171E240}" destId="{4C8720C1-5291-437F-8934-C21E45CCEBBB}" srcOrd="0" destOrd="0" presId="urn:microsoft.com/office/officeart/2005/8/layout/chevron2"/>
    <dgm:cxn modelId="{E1416572-5AA6-41F2-8736-456257844E4A}" type="presOf" srcId="{C1257749-D968-49D3-9D6E-7A4CF0E6C605}" destId="{FC247D1B-1F81-412E-BD9B-D80AD9CB9A8C}" srcOrd="0" destOrd="0" presId="urn:microsoft.com/office/officeart/2005/8/layout/chevron2"/>
    <dgm:cxn modelId="{E841ECF4-D049-45A2-A782-67B9CDABB660}" srcId="{EE3ACCE3-0309-45A7-B337-46B405673561}" destId="{30B1AC4E-2DB1-423D-8D43-0FD94392888B}" srcOrd="1" destOrd="0" parTransId="{98C1A10D-4EE2-475A-A545-743E9F051083}" sibTransId="{D0D467B0-077B-417B-B52A-422E69C561DB}"/>
    <dgm:cxn modelId="{6267827B-6CA2-4CBB-BD96-3B1661BF9E40}" type="presParOf" srcId="{FC247D1B-1F81-412E-BD9B-D80AD9CB9A8C}" destId="{084BF846-F7BF-4372-8F3C-5E698126D582}" srcOrd="0" destOrd="0" presId="urn:microsoft.com/office/officeart/2005/8/layout/chevron2"/>
    <dgm:cxn modelId="{B05C1F40-CC74-4779-9DD5-952D38E559D8}" type="presParOf" srcId="{084BF846-F7BF-4372-8F3C-5E698126D582}" destId="{0B57457A-A980-4103-830C-EF9AE618FB6E}" srcOrd="0" destOrd="0" presId="urn:microsoft.com/office/officeart/2005/8/layout/chevron2"/>
    <dgm:cxn modelId="{DCC42773-CECD-474D-B4AF-24B4B8195973}" type="presParOf" srcId="{084BF846-F7BF-4372-8F3C-5E698126D582}" destId="{4C8720C1-5291-437F-8934-C21E45CCEBB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5BED6-E028-4BE0-9EFD-23E6C4D72FB4}">
      <dsp:nvSpPr>
        <dsp:cNvPr id="0" name=""/>
        <dsp:cNvSpPr/>
      </dsp:nvSpPr>
      <dsp:spPr>
        <a:xfrm>
          <a:off x="2380315" y="-806331"/>
          <a:ext cx="3365164" cy="21378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solidFill>
                <a:schemeClr val="tx1"/>
              </a:solidFill>
            </a:rPr>
            <a:t>Yumurtalıklar</a:t>
          </a:r>
          <a:endParaRPr lang="tr-TR" sz="2000" kern="1200" dirty="0">
            <a:solidFill>
              <a:schemeClr val="tx1"/>
            </a:solidFill>
          </a:endParaRPr>
        </a:p>
      </dsp:txBody>
      <dsp:txXfrm>
        <a:off x="2873132" y="-493250"/>
        <a:ext cx="2379530" cy="1511689"/>
      </dsp:txXfrm>
    </dsp:sp>
    <dsp:sp modelId="{D8691660-C097-46BA-BB8B-E1B6701EBC4C}">
      <dsp:nvSpPr>
        <dsp:cNvPr id="0" name=""/>
        <dsp:cNvSpPr/>
      </dsp:nvSpPr>
      <dsp:spPr>
        <a:xfrm rot="772026">
          <a:off x="5725182" y="556629"/>
          <a:ext cx="201326" cy="217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5725940" y="593371"/>
        <a:ext cx="140928" cy="130401"/>
      </dsp:txXfrm>
    </dsp:sp>
    <dsp:sp modelId="{1F075871-D726-41B2-B8A7-910E98AB8A14}">
      <dsp:nvSpPr>
        <dsp:cNvPr id="0" name=""/>
        <dsp:cNvSpPr/>
      </dsp:nvSpPr>
      <dsp:spPr>
        <a:xfrm>
          <a:off x="5996855" y="-144816"/>
          <a:ext cx="1924024" cy="21378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solidFill>
                <a:schemeClr val="tx1"/>
              </a:solidFill>
            </a:rPr>
            <a:t>Vajina</a:t>
          </a:r>
          <a:endParaRPr lang="tr-TR" sz="2000" kern="1200" dirty="0">
            <a:solidFill>
              <a:schemeClr val="tx1"/>
            </a:solidFill>
          </a:endParaRPr>
        </a:p>
      </dsp:txBody>
      <dsp:txXfrm>
        <a:off x="6278622" y="168265"/>
        <a:ext cx="1360490" cy="1511689"/>
      </dsp:txXfrm>
    </dsp:sp>
    <dsp:sp modelId="{2C915307-9FD0-43D1-8398-3D95187DF5B9}">
      <dsp:nvSpPr>
        <dsp:cNvPr id="0" name=""/>
        <dsp:cNvSpPr/>
      </dsp:nvSpPr>
      <dsp:spPr>
        <a:xfrm rot="18966992">
          <a:off x="6269698" y="1363106"/>
          <a:ext cx="239464" cy="217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6278802" y="1429171"/>
        <a:ext cx="174264" cy="130401"/>
      </dsp:txXfrm>
    </dsp:sp>
    <dsp:sp modelId="{C84DCF12-2E91-4F7E-8AAF-3C227B71E967}">
      <dsp:nvSpPr>
        <dsp:cNvPr id="0" name=""/>
        <dsp:cNvSpPr/>
      </dsp:nvSpPr>
      <dsp:spPr>
        <a:xfrm>
          <a:off x="4627441" y="1152127"/>
          <a:ext cx="2437040" cy="16846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solidFill>
                <a:schemeClr val="tx1"/>
              </a:solidFill>
            </a:rPr>
            <a:t>G Noktası</a:t>
          </a:r>
          <a:endParaRPr lang="tr-TR" sz="2000" kern="1200" dirty="0">
            <a:solidFill>
              <a:schemeClr val="tx1"/>
            </a:solidFill>
          </a:endParaRPr>
        </a:p>
      </dsp:txBody>
      <dsp:txXfrm>
        <a:off x="4984337" y="1398842"/>
        <a:ext cx="1723248" cy="1191242"/>
      </dsp:txXfrm>
    </dsp:sp>
    <dsp:sp modelId="{25207C1E-3FBC-4C51-A595-AADFB7458109}">
      <dsp:nvSpPr>
        <dsp:cNvPr id="0" name=""/>
        <dsp:cNvSpPr/>
      </dsp:nvSpPr>
      <dsp:spPr>
        <a:xfrm rot="321177">
          <a:off x="4663471" y="1777844"/>
          <a:ext cx="60783" cy="217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4663511" y="1820460"/>
        <a:ext cx="42548" cy="130401"/>
      </dsp:txXfrm>
    </dsp:sp>
    <dsp:sp modelId="{F97A8519-E39F-4F65-888C-5EA0ECA7AD17}">
      <dsp:nvSpPr>
        <dsp:cNvPr id="0" name=""/>
        <dsp:cNvSpPr/>
      </dsp:nvSpPr>
      <dsp:spPr>
        <a:xfrm>
          <a:off x="2016226" y="576062"/>
          <a:ext cx="2744408" cy="237626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err="1" smtClean="0">
              <a:solidFill>
                <a:schemeClr val="tx1"/>
              </a:solidFill>
            </a:rPr>
            <a:t>Uterus</a:t>
          </a:r>
          <a:endParaRPr lang="tr-TR" sz="2000" kern="1200" dirty="0">
            <a:solidFill>
              <a:schemeClr val="tx1"/>
            </a:solidFill>
          </a:endParaRPr>
        </a:p>
      </dsp:txBody>
      <dsp:txXfrm>
        <a:off x="2418135" y="924058"/>
        <a:ext cx="1940590" cy="1680271"/>
      </dsp:txXfrm>
    </dsp:sp>
    <dsp:sp modelId="{91438FD9-156A-410B-BB2F-8BBD0DA786F3}">
      <dsp:nvSpPr>
        <dsp:cNvPr id="0" name=""/>
        <dsp:cNvSpPr/>
      </dsp:nvSpPr>
      <dsp:spPr>
        <a:xfrm rot="1528289">
          <a:off x="2232473" y="1138686"/>
          <a:ext cx="141979" cy="217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2234543" y="1172994"/>
        <a:ext cx="99385" cy="130401"/>
      </dsp:txXfrm>
    </dsp:sp>
    <dsp:sp modelId="{4B0D216D-C0C4-4C65-BDB2-EF2D1C4884BE}">
      <dsp:nvSpPr>
        <dsp:cNvPr id="0" name=""/>
        <dsp:cNvSpPr/>
      </dsp:nvSpPr>
      <dsp:spPr>
        <a:xfrm>
          <a:off x="764636" y="-143396"/>
          <a:ext cx="1720521" cy="213501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err="1" smtClean="0">
              <a:solidFill>
                <a:schemeClr val="tx1"/>
              </a:solidFill>
            </a:rPr>
            <a:t>Fallopiyan</a:t>
          </a:r>
          <a:r>
            <a:rPr lang="tr-TR" sz="2000" kern="1200" dirty="0" smtClean="0">
              <a:solidFill>
                <a:schemeClr val="tx1"/>
              </a:solidFill>
            </a:rPr>
            <a:t> Tüpler</a:t>
          </a:r>
          <a:endParaRPr lang="tr-TR" sz="2000" kern="1200" dirty="0">
            <a:solidFill>
              <a:schemeClr val="tx1"/>
            </a:solidFill>
          </a:endParaRPr>
        </a:p>
      </dsp:txBody>
      <dsp:txXfrm>
        <a:off x="1016600" y="169269"/>
        <a:ext cx="1216593" cy="1509681"/>
      </dsp:txXfrm>
    </dsp:sp>
    <dsp:sp modelId="{4760E22F-4D66-4ECE-9E51-4977C17AE47F}">
      <dsp:nvSpPr>
        <dsp:cNvPr id="0" name=""/>
        <dsp:cNvSpPr/>
      </dsp:nvSpPr>
      <dsp:spPr>
        <a:xfrm rot="20689149">
          <a:off x="2475872" y="580798"/>
          <a:ext cx="27589" cy="217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2476016" y="625349"/>
        <a:ext cx="19312" cy="130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457D23-2B05-42BD-9AE2-F740ECD54B64}">
      <dsp:nvSpPr>
        <dsp:cNvPr id="0" name=""/>
        <dsp:cNvSpPr/>
      </dsp:nvSpPr>
      <dsp:spPr>
        <a:xfrm>
          <a:off x="154374" y="0"/>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44500" rtl="0">
            <a:lnSpc>
              <a:spcPct val="90000"/>
            </a:lnSpc>
            <a:spcBef>
              <a:spcPct val="0"/>
            </a:spcBef>
            <a:spcAft>
              <a:spcPct val="35000"/>
            </a:spcAft>
          </a:pPr>
          <a:r>
            <a:rPr lang="tr-TR" sz="1000" kern="1200" dirty="0" smtClean="0"/>
            <a:t>Cinsel haz alınmasında dolaylı yollarla önemli bir rol oynar. Bu rol, esas olarak </a:t>
          </a:r>
          <a:r>
            <a:rPr lang="tr-TR" sz="1000" kern="1200" dirty="0" err="1" smtClean="0"/>
            <a:t>overlerin</a:t>
          </a:r>
          <a:r>
            <a:rPr lang="tr-TR" sz="1000" kern="1200" dirty="0" smtClean="0"/>
            <a:t> ürettiği hormonların cinsel işlev ve cinsel arzuyu etkilemesi üzerinden gerçekleşir</a:t>
          </a:r>
          <a:r>
            <a:rPr lang="tr-TR" sz="1000" kern="1200" smtClean="0"/>
            <a:t>. İşte overlerin cinsel haz almadaki rolüne dair bazı anahtar noktalar:</a:t>
          </a:r>
          <a:endParaRPr lang="tr-TR" sz="1000" kern="1200" dirty="0"/>
        </a:p>
      </dsp:txBody>
      <dsp:txXfrm>
        <a:off x="516451" y="475226"/>
        <a:ext cx="1991423" cy="1222010"/>
      </dsp:txXfrm>
    </dsp:sp>
    <dsp:sp modelId="{B42325DE-B9F3-4F8E-B285-90F2286AC62E}">
      <dsp:nvSpPr>
        <dsp:cNvPr id="0" name=""/>
        <dsp:cNvSpPr/>
      </dsp:nvSpPr>
      <dsp:spPr>
        <a:xfrm>
          <a:off x="2458605" y="460652"/>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44500" rtl="0">
            <a:lnSpc>
              <a:spcPct val="90000"/>
            </a:lnSpc>
            <a:spcBef>
              <a:spcPct val="0"/>
            </a:spcBef>
            <a:spcAft>
              <a:spcPct val="35000"/>
            </a:spcAft>
          </a:pPr>
          <a:r>
            <a:rPr lang="tr-TR" sz="1000" b="1" kern="1200" dirty="0" smtClean="0"/>
            <a:t>Hormon Üretimi</a:t>
          </a:r>
          <a:r>
            <a:rPr lang="tr-TR" sz="1000" kern="1200" dirty="0" smtClean="0"/>
            <a:t>: </a:t>
          </a:r>
          <a:r>
            <a:rPr lang="tr-TR" sz="1000" kern="1200" dirty="0" err="1" smtClean="0"/>
            <a:t>Overler</a:t>
          </a:r>
          <a:r>
            <a:rPr lang="tr-TR" sz="1000" kern="1200" dirty="0" smtClean="0"/>
            <a:t>, östrojen ve </a:t>
          </a:r>
          <a:r>
            <a:rPr lang="tr-TR" sz="1000" kern="1200" dirty="0" err="1" smtClean="0"/>
            <a:t>progesteron</a:t>
          </a:r>
          <a:r>
            <a:rPr lang="tr-TR" sz="1000" kern="1200" dirty="0" smtClean="0"/>
            <a:t> gibi cinsiyet hormonlarının ana kaynağıdır. Bu hormonlar, cinsel isteği, uyarılmayı ve vücudun cinsel aktiviteye tepkisini doğrudan etkileyebilir.</a:t>
          </a:r>
          <a:endParaRPr lang="tr-TR" sz="1000" kern="1200" dirty="0"/>
        </a:p>
      </dsp:txBody>
      <dsp:txXfrm>
        <a:off x="3289119" y="1162176"/>
        <a:ext cx="1629346" cy="1493567"/>
      </dsp:txXfrm>
    </dsp:sp>
    <dsp:sp modelId="{8F7539C5-40BF-4301-AF6A-52EA690D36EA}">
      <dsp:nvSpPr>
        <dsp:cNvPr id="0" name=""/>
        <dsp:cNvSpPr/>
      </dsp:nvSpPr>
      <dsp:spPr>
        <a:xfrm>
          <a:off x="4690873" y="1810385"/>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44500" rtl="0">
            <a:lnSpc>
              <a:spcPct val="90000"/>
            </a:lnSpc>
            <a:spcBef>
              <a:spcPct val="0"/>
            </a:spcBef>
            <a:spcAft>
              <a:spcPct val="35000"/>
            </a:spcAft>
          </a:pPr>
          <a:r>
            <a:rPr lang="tr-TR" sz="1000" b="1" kern="1200" dirty="0" smtClean="0"/>
            <a:t>Östrojenin Etkileri</a:t>
          </a:r>
          <a:r>
            <a:rPr lang="tr-TR" sz="1000" kern="1200" dirty="0" smtClean="0"/>
            <a:t>: Östrojen, vajinal </a:t>
          </a:r>
          <a:r>
            <a:rPr lang="tr-TR" sz="1000" kern="1200" dirty="0" err="1" smtClean="0"/>
            <a:t>lubrikasyonu</a:t>
          </a:r>
          <a:r>
            <a:rPr lang="tr-TR" sz="1000" kern="1200" dirty="0" smtClean="0"/>
            <a:t> artırarak cinsel ilişki sırasındaki rahatlığı ve zevki artırabilir. Ayrıca, östrojenin cinsel arzu üzerinde de pozitif bir etkisi olabilir, cinsel aktiviteye yönelik genel ilgiyi ve duyarlılığı artırabilir.</a:t>
          </a:r>
          <a:endParaRPr lang="tr-TR" sz="1000" kern="1200" dirty="0"/>
        </a:p>
      </dsp:txBody>
      <dsp:txXfrm>
        <a:off x="4946590" y="2511909"/>
        <a:ext cx="1629346" cy="14935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727B8-B647-475C-B73C-5F945569C32A}">
      <dsp:nvSpPr>
        <dsp:cNvPr id="0" name=""/>
        <dsp:cNvSpPr/>
      </dsp:nvSpPr>
      <dsp:spPr>
        <a:xfrm>
          <a:off x="0" y="0"/>
          <a:ext cx="4525963" cy="452596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CD4657-FD8F-43DF-BCAA-06C8EC7870B5}">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smtClean="0"/>
            <a:t>Libido ve Döngüsellik</a:t>
          </a:r>
          <a:r>
            <a:rPr lang="tr-TR" sz="1600" kern="1200" smtClean="0"/>
            <a:t>: Kadınların menstrüel döngüsü boyunca hormonal değişiklikler, cinsel arzuda dalgalanmalara neden olabilir. Özellikle ovülasyon sırasında, yani overlerin bir yumurta salgıladığı dönemde, artan östrojen seviyeleri cinsel isteği artırabilir.</a:t>
          </a:r>
          <a:endParaRPr lang="tr-TR" sz="1600" kern="1200"/>
        </a:p>
      </dsp:txBody>
      <dsp:txXfrm>
        <a:off x="2262981" y="0"/>
        <a:ext cx="5966618" cy="1357791"/>
      </dsp:txXfrm>
    </dsp:sp>
    <dsp:sp modelId="{7797F740-1849-4EB3-8956-5E3073628832}">
      <dsp:nvSpPr>
        <dsp:cNvPr id="0" name=""/>
        <dsp:cNvSpPr/>
      </dsp:nvSpPr>
      <dsp:spPr>
        <a:xfrm>
          <a:off x="792044" y="1357791"/>
          <a:ext cx="2941873" cy="294187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8C756F-FEDB-4794-94A7-B7DE454CF77D}">
      <dsp:nvSpPr>
        <dsp:cNvPr id="0" name=""/>
        <dsp:cNvSpPr/>
      </dsp:nvSpPr>
      <dsp:spPr>
        <a:xfrm>
          <a:off x="2262981" y="1357791"/>
          <a:ext cx="5966618" cy="294187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dirty="0" smtClean="0"/>
            <a:t>Psikolojik ve Fiziksel Sağlık</a:t>
          </a:r>
          <a:r>
            <a:rPr lang="tr-TR" sz="1600" kern="1200" dirty="0" smtClean="0"/>
            <a:t>: </a:t>
          </a:r>
          <a:r>
            <a:rPr lang="tr-TR" sz="1600" kern="1200" dirty="0" err="1" smtClean="0"/>
            <a:t>Overlerin</a:t>
          </a:r>
          <a:r>
            <a:rPr lang="tr-TR" sz="1600" kern="1200" dirty="0" smtClean="0"/>
            <a:t> sağlıklı bir şekilde işlev görmesi, genel sağlık ve iyi oluş hissi için önemlidir. </a:t>
          </a:r>
          <a:r>
            <a:rPr lang="tr-TR" sz="1600" kern="1200" dirty="0" err="1" smtClean="0"/>
            <a:t>Hormonal</a:t>
          </a:r>
          <a:r>
            <a:rPr lang="tr-TR" sz="1600" kern="1200" dirty="0" smtClean="0"/>
            <a:t> dengesizlikler, cinsel işlev bozukluklarına ve cinsel istekte azalmaya yol açabilir. Bu nedenle, </a:t>
          </a:r>
          <a:r>
            <a:rPr lang="tr-TR" sz="1600" kern="1200" dirty="0" err="1" smtClean="0"/>
            <a:t>over</a:t>
          </a:r>
          <a:r>
            <a:rPr lang="tr-TR" sz="1600" kern="1200" dirty="0" smtClean="0"/>
            <a:t> sağlığı dolaylı olarak cinsel haz ve memnuniyeti etkileyebilir.</a:t>
          </a:r>
          <a:endParaRPr lang="tr-TR" sz="1600" kern="1200" dirty="0"/>
        </a:p>
      </dsp:txBody>
      <dsp:txXfrm>
        <a:off x="2262981" y="1357791"/>
        <a:ext cx="5966618" cy="1357787"/>
      </dsp:txXfrm>
    </dsp:sp>
    <dsp:sp modelId="{1ECE060F-D0EC-464B-8E04-DF1AAB38CEF0}">
      <dsp:nvSpPr>
        <dsp:cNvPr id="0" name=""/>
        <dsp:cNvSpPr/>
      </dsp:nvSpPr>
      <dsp:spPr>
        <a:xfrm>
          <a:off x="1584087" y="2715579"/>
          <a:ext cx="1357787" cy="1357787"/>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3AA104-4032-4FF2-AF28-59752EA615DB}">
      <dsp:nvSpPr>
        <dsp:cNvPr id="0" name=""/>
        <dsp:cNvSpPr/>
      </dsp:nvSpPr>
      <dsp:spPr>
        <a:xfrm>
          <a:off x="2262981" y="2715579"/>
          <a:ext cx="5966618" cy="135778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smtClean="0"/>
            <a:t>Menopoz ve Cinsel İşlev</a:t>
          </a:r>
          <a:r>
            <a:rPr lang="tr-TR" sz="1600" kern="1200" smtClean="0"/>
            <a:t>: Menopoz döneminde overlerin azalan hormon üretimi, vajinal kuruluğa, cinsel istekte azalmaya ve diğer cinsel işlev bozukluklarına yol açabilir. Hormon replasman terapisi gibi tedaviler, bu değişikliklerin bazılarını yönetmeye yardımcı olabilir ve cinsel deneyimi iyileştirebilir.</a:t>
          </a:r>
          <a:endParaRPr lang="tr-TR" sz="1600" kern="1200"/>
        </a:p>
      </dsp:txBody>
      <dsp:txXfrm>
        <a:off x="2262981" y="2715579"/>
        <a:ext cx="5966618" cy="1357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57457A-A980-4103-830C-EF9AE618FB6E}">
      <dsp:nvSpPr>
        <dsp:cNvPr id="0" name=""/>
        <dsp:cNvSpPr/>
      </dsp:nvSpPr>
      <dsp:spPr>
        <a:xfrm rot="5400000">
          <a:off x="-722010" y="722010"/>
          <a:ext cx="4525963" cy="308194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rtl="0">
            <a:lnSpc>
              <a:spcPct val="90000"/>
            </a:lnSpc>
            <a:spcBef>
              <a:spcPct val="0"/>
            </a:spcBef>
            <a:spcAft>
              <a:spcPct val="35000"/>
            </a:spcAft>
          </a:pPr>
          <a:r>
            <a:rPr lang="tr-TR" sz="3500" kern="1200" dirty="0" smtClean="0">
              <a:solidFill>
                <a:schemeClr val="tx1"/>
              </a:solidFill>
            </a:rPr>
            <a:t>Rahim duvarı üç tabakadan oluşur. </a:t>
          </a:r>
          <a:endParaRPr lang="tr-TR" sz="3500" kern="1200" dirty="0">
            <a:solidFill>
              <a:schemeClr val="tx1"/>
            </a:solidFill>
          </a:endParaRPr>
        </a:p>
      </dsp:txBody>
      <dsp:txXfrm rot="-5400000">
        <a:off x="1" y="1540970"/>
        <a:ext cx="3081942" cy="1444021"/>
      </dsp:txXfrm>
    </dsp:sp>
    <dsp:sp modelId="{4C8720C1-5291-437F-8934-C21E45CCEBBB}">
      <dsp:nvSpPr>
        <dsp:cNvPr id="0" name=""/>
        <dsp:cNvSpPr/>
      </dsp:nvSpPr>
      <dsp:spPr>
        <a:xfrm rot="5400000">
          <a:off x="3900903" y="-818960"/>
          <a:ext cx="2984991" cy="462291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rtl="0">
            <a:lnSpc>
              <a:spcPct val="90000"/>
            </a:lnSpc>
            <a:spcBef>
              <a:spcPct val="0"/>
            </a:spcBef>
            <a:spcAft>
              <a:spcPct val="15000"/>
            </a:spcAft>
            <a:buChar char="••"/>
          </a:pPr>
          <a:r>
            <a:rPr lang="tr-TR" sz="1700" kern="1200" dirty="0" smtClean="0"/>
            <a:t>En iç tabaka </a:t>
          </a:r>
          <a:r>
            <a:rPr lang="tr-TR" sz="1700" i="1" kern="1200" dirty="0" err="1" smtClean="0"/>
            <a:t>endometriyum</a:t>
          </a:r>
          <a:r>
            <a:rPr lang="tr-TR" sz="1700" kern="1200" dirty="0" smtClean="0"/>
            <a:t>. Yumuşak süngersi yapıdadır. Döllenmiş yumurtayı besleyebilmek için bol damar ve salgı bezleri içerir. Gebelik oluşmadığı takdirde her adet döneminde bu tabaka dökülerek dışarı atılır. </a:t>
          </a:r>
          <a:endParaRPr lang="tr-TR" sz="1700" kern="1200" dirty="0"/>
        </a:p>
        <a:p>
          <a:pPr marL="171450" lvl="1" indent="-171450" algn="l" defTabSz="755650" rtl="0">
            <a:lnSpc>
              <a:spcPct val="90000"/>
            </a:lnSpc>
            <a:spcBef>
              <a:spcPct val="0"/>
            </a:spcBef>
            <a:spcAft>
              <a:spcPct val="15000"/>
            </a:spcAft>
            <a:buChar char="••"/>
          </a:pPr>
          <a:r>
            <a:rPr lang="tr-TR" sz="1700" kern="1200" dirty="0" smtClean="0"/>
            <a:t>Orta tabaka </a:t>
          </a:r>
          <a:r>
            <a:rPr lang="tr-TR" sz="1700" kern="1200" dirty="0" err="1" smtClean="0"/>
            <a:t>myometriyum</a:t>
          </a:r>
          <a:r>
            <a:rPr lang="tr-TR" sz="1700" kern="1200" dirty="0" smtClean="0"/>
            <a:t>. Rahme güç ve esneklik veren kas tabakasıdır. Doğumu sağlayan kasılmalar bu tabakada oluşur. </a:t>
          </a:r>
          <a:endParaRPr lang="tr-TR" sz="1700" kern="1200" dirty="0"/>
        </a:p>
        <a:p>
          <a:pPr marL="171450" lvl="1" indent="-171450" algn="l" defTabSz="755650" rtl="0">
            <a:lnSpc>
              <a:spcPct val="90000"/>
            </a:lnSpc>
            <a:spcBef>
              <a:spcPct val="0"/>
            </a:spcBef>
            <a:spcAft>
              <a:spcPct val="15000"/>
            </a:spcAft>
            <a:buChar char="••"/>
          </a:pPr>
          <a:r>
            <a:rPr lang="tr-TR" sz="1700" kern="1200" dirty="0" smtClean="0"/>
            <a:t>En dıştaki tabaka </a:t>
          </a:r>
          <a:r>
            <a:rPr lang="tr-TR" sz="1700" i="1" kern="1200" dirty="0" err="1" smtClean="0"/>
            <a:t>perimetriyum</a:t>
          </a:r>
          <a:r>
            <a:rPr lang="tr-TR" sz="1700" i="1" kern="1200" dirty="0" smtClean="0"/>
            <a:t>. R</a:t>
          </a:r>
          <a:r>
            <a:rPr lang="tr-TR" sz="1700" kern="1200" dirty="0" smtClean="0"/>
            <a:t>ahmin dışını örter.</a:t>
          </a:r>
          <a:endParaRPr lang="tr-TR" sz="1700" kern="1200" dirty="0"/>
        </a:p>
      </dsp:txBody>
      <dsp:txXfrm rot="-5400000">
        <a:off x="3081943" y="145715"/>
        <a:ext cx="4477198" cy="269356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latin typeface="Arial" panose="020B0604020202020204" pitchFamily="34" charset="0"/>
                <a:cs typeface="+mn-cs"/>
              </a:defRPr>
            </a:lvl1pPr>
          </a:lstStyle>
          <a:p>
            <a:pPr>
              <a:defRPr/>
            </a:pPr>
            <a:r>
              <a:rPr lang="tr-TR"/>
              <a:t>Bilgelik Enstitüsü- Prof. Dr. Sultan Doğan</a:t>
            </a: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0" hangingPunct="0">
              <a:defRPr sz="1200">
                <a:latin typeface="Arial" panose="020B0604020202020204" pitchFamily="34" charset="0"/>
                <a:cs typeface="+mn-cs"/>
              </a:defRPr>
            </a:lvl1pPr>
          </a:lstStyle>
          <a:p>
            <a:pPr>
              <a:defRPr/>
            </a:pPr>
            <a:fld id="{858E1AE5-56ED-4B7B-A48C-76B83901AB48}" type="datetimeFigureOut">
              <a:rPr lang="tr-TR"/>
              <a:pPr>
                <a:defRPr/>
              </a:pPr>
              <a:t>17.10.2024</a:t>
            </a:fld>
            <a:endParaRPr lang="tr-TR"/>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0" hangingPunct="0">
              <a:defRPr sz="1200">
                <a:latin typeface="Arial" panose="020B0604020202020204" pitchFamily="34" charset="0"/>
                <a:cs typeface="+mn-cs"/>
              </a:defRPr>
            </a:lvl1pPr>
          </a:lstStyle>
          <a:p>
            <a:pPr>
              <a:defRPr/>
            </a:pPr>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atin typeface="Arial" charset="0"/>
                <a:cs typeface="+mn-cs"/>
              </a:defRPr>
            </a:lvl1pPr>
          </a:lstStyle>
          <a:p>
            <a:pPr>
              <a:defRPr/>
            </a:pPr>
            <a:fld id="{52CD9868-5223-4EBB-9B65-8E235F55D9FE}" type="slidenum">
              <a:rPr lang="tr-TR"/>
              <a:pPr>
                <a:defRPr/>
              </a:pPr>
              <a:t>‹#›</a:t>
            </a:fld>
            <a:endParaRPr lang="tr-TR"/>
          </a:p>
        </p:txBody>
      </p:sp>
    </p:spTree>
    <p:extLst>
      <p:ext uri="{BB962C8B-B14F-4D97-AF65-F5344CB8AC3E}">
        <p14:creationId xmlns:p14="http://schemas.microsoft.com/office/powerpoint/2010/main" val="33586148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tr-TR"/>
          </a:p>
        </p:txBody>
      </p:sp>
      <p:sp>
        <p:nvSpPr>
          <p:cNvPr id="30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tr-TR"/>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tr-TR"/>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cs typeface="+mn-cs"/>
              </a:defRPr>
            </a:lvl1pPr>
          </a:lstStyle>
          <a:p>
            <a:pPr>
              <a:defRPr/>
            </a:pPr>
            <a:fld id="{BB04781E-5102-4216-BD16-FA2D32B0BD64}" type="slidenum">
              <a:rPr lang="tr-TR" altLang="tr-TR"/>
              <a:pPr>
                <a:defRPr/>
              </a:pPr>
              <a:t>‹#›</a:t>
            </a:fld>
            <a:endParaRPr lang="tr-TR" altLang="tr-TR"/>
          </a:p>
        </p:txBody>
      </p:sp>
    </p:spTree>
    <p:extLst>
      <p:ext uri="{BB962C8B-B14F-4D97-AF65-F5344CB8AC3E}">
        <p14:creationId xmlns:p14="http://schemas.microsoft.com/office/powerpoint/2010/main" val="23580177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152525" y="852488"/>
            <a:ext cx="4552950" cy="3416300"/>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tr-TR" altLang="tr-TR" sz="2400">
              <a:latin typeface="Times New Roman" pitchFamily="18" charset="0"/>
            </a:endParaRPr>
          </a:p>
        </p:txBody>
      </p:sp>
      <p:sp>
        <p:nvSpPr>
          <p:cNvPr id="39939" name="Rectangle 3"/>
          <p:cNvSpPr>
            <a:spLocks noGrp="1" noChangeArrowheads="1"/>
          </p:cNvSpPr>
          <p:nvPr>
            <p:ph type="body"/>
          </p:nvPr>
        </p:nvSpPr>
        <p:spPr>
          <a:xfrm>
            <a:off x="914400" y="4651375"/>
            <a:ext cx="5026025" cy="4071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a:endParaRPr lang="tr-TR" altLang="tr-TR" smtClean="0">
              <a:latin typeface="Times New Roman" pitchFamily="18" charset="0"/>
            </a:endParaRPr>
          </a:p>
        </p:txBody>
      </p:sp>
      <p:sp>
        <p:nvSpPr>
          <p:cNvPr id="38916" name="Alt Bilgi Yer Tutucusu 1"/>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tr-TR" altLang="tr-TR" smtClean="0"/>
          </a:p>
        </p:txBody>
      </p:sp>
      <p:sp>
        <p:nvSpPr>
          <p:cNvPr id="38917" name="Üst Bilgi Yer Tutucusu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altLang="tr-TR" smtClean="0"/>
              <a:t>Lütfü K. Özdemir-Bilgelik Enstitüsü</a:t>
            </a:r>
          </a:p>
        </p:txBody>
      </p:sp>
      <p:sp>
        <p:nvSpPr>
          <p:cNvPr id="38918" name="Veri Yer Tutucusu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altLang="tr-TR" smtClean="0"/>
              <a:t>Bilişsel Davranışçı Terapistler Derneği</a:t>
            </a:r>
          </a:p>
        </p:txBody>
      </p:sp>
      <p:sp>
        <p:nvSpPr>
          <p:cNvPr id="38919" name="Slayt Numarası Yer Tutucusu 4"/>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D6B723CB-5649-4CB4-A019-C27BF00F9729}" type="slidenum">
              <a:rPr lang="tr-TR" altLang="tr-TR" smtClean="0"/>
              <a:pPr eaLnBrk="1" hangingPunct="1">
                <a:defRPr/>
              </a:pPr>
              <a:t>1</a:t>
            </a:fld>
            <a:endParaRPr lang="tr-TR" altLang="tr-TR" smtClean="0"/>
          </a:p>
        </p:txBody>
      </p:sp>
    </p:spTree>
    <p:extLst>
      <p:ext uri="{BB962C8B-B14F-4D97-AF65-F5344CB8AC3E}">
        <p14:creationId xmlns:p14="http://schemas.microsoft.com/office/powerpoint/2010/main" val="2199234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E044644C-7509-45DB-8ED0-1AA11EFFD23B}" type="slidenum">
              <a:rPr lang="tr-TR" altLang="tr-TR" smtClean="0"/>
              <a:pPr eaLnBrk="1" hangingPunct="1">
                <a:defRPr/>
              </a:pPr>
              <a:t>2</a:t>
            </a:fld>
            <a:endParaRPr lang="tr-TR" altLang="tr-TR"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936962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5CB55226-3EAE-45C5-95DD-BC489CC39D4E}" type="slidenum">
              <a:rPr lang="tr-TR" altLang="tr-TR" smtClean="0"/>
              <a:pPr eaLnBrk="1" hangingPunct="1">
                <a:defRPr/>
              </a:pPr>
              <a:t>9</a:t>
            </a:fld>
            <a:endParaRPr lang="tr-TR" altLang="tr-TR"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310044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4D351721-C687-4592-8A35-C774E7443A1E}" type="slidenum">
              <a:rPr lang="tr-TR" altLang="tr-TR" smtClean="0"/>
              <a:pPr eaLnBrk="1" hangingPunct="1">
                <a:defRPr/>
              </a:pPr>
              <a:t>14</a:t>
            </a:fld>
            <a:endParaRPr lang="tr-TR" altLang="tr-TR"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3310453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954ADF63-D10F-41DD-B768-74D1B946D715}" type="slidenum">
              <a:rPr lang="tr-TR" altLang="tr-TR" smtClean="0"/>
              <a:pPr eaLnBrk="1" hangingPunct="1">
                <a:defRPr/>
              </a:pPr>
              <a:t>15</a:t>
            </a:fld>
            <a:endParaRPr lang="tr-TR" altLang="tr-TR"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491991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58FB6FAB-B0C5-4B60-A181-80F57D80E921}" type="slidenum">
              <a:rPr lang="tr-TR" altLang="tr-TR" smtClean="0"/>
              <a:pPr eaLnBrk="1" hangingPunct="1">
                <a:defRPr/>
              </a:pPr>
              <a:t>32</a:t>
            </a:fld>
            <a:endParaRPr lang="tr-TR" altLang="tr-TR"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802334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C0E6CD1E-8B21-4CDE-8BEB-A0325A016445}" type="slidenum">
              <a:rPr lang="tr-TR" altLang="tr-TR" smtClean="0"/>
              <a:pPr eaLnBrk="1" hangingPunct="1">
                <a:defRPr/>
              </a:pPr>
              <a:t>36</a:t>
            </a:fld>
            <a:endParaRPr lang="tr-TR" altLang="tr-TR"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599901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A43345F8-E277-4F76-8C8E-E7505236FD71}" type="slidenum">
              <a:rPr lang="tr-TR" altLang="tr-TR" smtClean="0"/>
              <a:pPr eaLnBrk="1" hangingPunct="1">
                <a:defRPr/>
              </a:pPr>
              <a:t>50</a:t>
            </a:fld>
            <a:endParaRPr lang="tr-TR" altLang="tr-TR"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2609901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C256B17E-4675-4973-B370-B34F32DCEB1C}" type="slidenum">
              <a:rPr lang="tr-TR" altLang="tr-TR" smtClean="0"/>
              <a:pPr eaLnBrk="1" hangingPunct="1">
                <a:defRPr/>
              </a:pPr>
              <a:t>63</a:t>
            </a:fld>
            <a:endParaRPr lang="tr-TR" altLang="tr-TR"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2352260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4F8F36D2-EFC3-4974-BA0C-33A63F92E1FF}" type="slidenum">
              <a:rPr lang="tr-TR" altLang="tr-TR" smtClean="0"/>
              <a:pPr eaLnBrk="1" hangingPunct="1">
                <a:defRPr/>
              </a:pPr>
              <a:t>83</a:t>
            </a:fld>
            <a:endParaRPr lang="tr-TR" altLang="tr-TR"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1779807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EB1A5970-923C-4E23-A84D-CF1A47E90E9F}" type="slidenum">
              <a:rPr lang="tr-TR" altLang="tr-TR" smtClean="0"/>
              <a:pPr eaLnBrk="1" hangingPunct="1">
                <a:defRPr/>
              </a:pPr>
              <a:t>87</a:t>
            </a:fld>
            <a:endParaRPr lang="tr-TR" altLang="tr-TR"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4215546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E60BFE43-03B4-4466-9B6B-A10398663E3B}" type="slidenum">
              <a:rPr lang="tr-TR" altLang="tr-TR" smtClean="0"/>
              <a:pPr eaLnBrk="1" hangingPunct="1">
                <a:defRPr/>
              </a:pPr>
              <a:t>89</a:t>
            </a:fld>
            <a:endParaRPr lang="tr-TR" altLang="tr-TR"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3222903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4CE3292B-58D9-49E8-9506-D2083F205887}" type="slidenum">
              <a:rPr lang="tr-TR" altLang="tr-TR" smtClean="0">
                <a:solidFill>
                  <a:prstClr val="black"/>
                </a:solidFill>
              </a:rPr>
              <a:pPr eaLnBrk="1" hangingPunct="1">
                <a:defRPr/>
              </a:pPr>
              <a:t>103</a:t>
            </a:fld>
            <a:endParaRPr lang="tr-TR" altLang="tr-TR" smtClean="0">
              <a:solidFill>
                <a:prstClr val="black"/>
              </a:solidFill>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3704596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21C3CA23-FE4C-4463-9B48-66AA9FA446E0}" type="slidenum">
              <a:rPr lang="tr-TR" altLang="tr-TR" smtClean="0"/>
              <a:pPr eaLnBrk="1" hangingPunct="1">
                <a:defRPr/>
              </a:pPr>
              <a:t>113</a:t>
            </a:fld>
            <a:endParaRPr lang="tr-TR" altLang="tr-TR"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882778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0922C315-3AD1-4B5D-8682-E02D89BEB889}" type="slidenum">
              <a:rPr lang="tr-TR" altLang="tr-TR" smtClean="0"/>
              <a:pPr eaLnBrk="1" hangingPunct="1">
                <a:defRPr/>
              </a:pPr>
              <a:t>117</a:t>
            </a:fld>
            <a:endParaRPr lang="tr-TR" altLang="tr-TR"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2724378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06EF617B-5CF1-406D-9147-E359C44986B0}" type="slidenum">
              <a:rPr lang="tr-TR" altLang="tr-TR" smtClean="0"/>
              <a:pPr eaLnBrk="1" hangingPunct="1">
                <a:defRPr/>
              </a:pPr>
              <a:t>127</a:t>
            </a:fld>
            <a:endParaRPr lang="tr-TR" altLang="tr-TR"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itchFamily="34" charset="0"/>
            </a:endParaRPr>
          </a:p>
        </p:txBody>
      </p:sp>
    </p:spTree>
    <p:extLst>
      <p:ext uri="{BB962C8B-B14F-4D97-AF65-F5344CB8AC3E}">
        <p14:creationId xmlns:p14="http://schemas.microsoft.com/office/powerpoint/2010/main" val="2782207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2D2E0F0-A4CD-490D-A4E8-AD6D8AF66B62}" type="slidenum">
              <a:rPr lang="tr-TR" altLang="tr-TR"/>
              <a:pPr>
                <a:defRPr/>
              </a:pPr>
              <a:t>‹#›</a:t>
            </a:fld>
            <a:endParaRPr lang="tr-TR" altLang="tr-TR"/>
          </a:p>
        </p:txBody>
      </p:sp>
    </p:spTree>
    <p:extLst>
      <p:ext uri="{BB962C8B-B14F-4D97-AF65-F5344CB8AC3E}">
        <p14:creationId xmlns:p14="http://schemas.microsoft.com/office/powerpoint/2010/main" val="2946071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B975EDBF-B843-4009-B23E-D9945A1706B4}" type="slidenum">
              <a:rPr lang="tr-TR" altLang="tr-TR"/>
              <a:pPr>
                <a:defRPr/>
              </a:pPr>
              <a:t>‹#›</a:t>
            </a:fld>
            <a:endParaRPr lang="tr-TR" altLang="tr-TR"/>
          </a:p>
        </p:txBody>
      </p:sp>
    </p:spTree>
    <p:extLst>
      <p:ext uri="{BB962C8B-B14F-4D97-AF65-F5344CB8AC3E}">
        <p14:creationId xmlns:p14="http://schemas.microsoft.com/office/powerpoint/2010/main" val="2517344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A07F621-6587-472B-BEBD-C3CCD25757EC}" type="slidenum">
              <a:rPr lang="tr-TR" altLang="tr-TR"/>
              <a:pPr>
                <a:defRPr/>
              </a:pPr>
              <a:t>‹#›</a:t>
            </a:fld>
            <a:endParaRPr lang="tr-TR" altLang="tr-TR"/>
          </a:p>
        </p:txBody>
      </p:sp>
    </p:spTree>
    <p:extLst>
      <p:ext uri="{BB962C8B-B14F-4D97-AF65-F5344CB8AC3E}">
        <p14:creationId xmlns:p14="http://schemas.microsoft.com/office/powerpoint/2010/main" val="274264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00BBD428-0898-4AA9-BD58-F02BCB1269E6}" type="slidenum">
              <a:rPr lang="tr-TR" altLang="tr-TR"/>
              <a:pPr>
                <a:defRPr/>
              </a:pPr>
              <a:t>‹#›</a:t>
            </a:fld>
            <a:endParaRPr lang="tr-TR" altLang="tr-TR"/>
          </a:p>
        </p:txBody>
      </p:sp>
    </p:spTree>
    <p:extLst>
      <p:ext uri="{BB962C8B-B14F-4D97-AF65-F5344CB8AC3E}">
        <p14:creationId xmlns:p14="http://schemas.microsoft.com/office/powerpoint/2010/main" val="216467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91AE69E2-1784-49E8-AD31-36E3901B61DB}" type="slidenum">
              <a:rPr lang="tr-TR" altLang="tr-TR"/>
              <a:pPr>
                <a:defRPr/>
              </a:pPr>
              <a:t>‹#›</a:t>
            </a:fld>
            <a:endParaRPr lang="tr-TR" altLang="tr-TR"/>
          </a:p>
        </p:txBody>
      </p:sp>
    </p:spTree>
    <p:extLst>
      <p:ext uri="{BB962C8B-B14F-4D97-AF65-F5344CB8AC3E}">
        <p14:creationId xmlns:p14="http://schemas.microsoft.com/office/powerpoint/2010/main" val="684959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E25DB9D4-78A8-43C3-BF8F-6145D95749BC}" type="slidenum">
              <a:rPr lang="tr-TR" altLang="tr-TR"/>
              <a:pPr>
                <a:defRPr/>
              </a:pPr>
              <a:t>‹#›</a:t>
            </a:fld>
            <a:endParaRPr lang="tr-TR" altLang="tr-TR"/>
          </a:p>
        </p:txBody>
      </p:sp>
    </p:spTree>
    <p:extLst>
      <p:ext uri="{BB962C8B-B14F-4D97-AF65-F5344CB8AC3E}">
        <p14:creationId xmlns:p14="http://schemas.microsoft.com/office/powerpoint/2010/main" val="3486727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71C33316-D5ED-467C-B547-A2C67F28DE85}" type="slidenum">
              <a:rPr lang="tr-TR" altLang="tr-TR"/>
              <a:pPr>
                <a:defRPr/>
              </a:pPr>
              <a:t>‹#›</a:t>
            </a:fld>
            <a:endParaRPr lang="tr-TR" altLang="tr-TR"/>
          </a:p>
        </p:txBody>
      </p:sp>
    </p:spTree>
    <p:extLst>
      <p:ext uri="{BB962C8B-B14F-4D97-AF65-F5344CB8AC3E}">
        <p14:creationId xmlns:p14="http://schemas.microsoft.com/office/powerpoint/2010/main" val="1407263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5D99FF4-FD29-4402-9F13-A201805A8A9F}" type="slidenum">
              <a:rPr lang="tr-TR" altLang="tr-TR"/>
              <a:pPr>
                <a:defRPr/>
              </a:pPr>
              <a:t>‹#›</a:t>
            </a:fld>
            <a:endParaRPr lang="tr-TR" altLang="tr-TR"/>
          </a:p>
        </p:txBody>
      </p:sp>
    </p:spTree>
    <p:extLst>
      <p:ext uri="{BB962C8B-B14F-4D97-AF65-F5344CB8AC3E}">
        <p14:creationId xmlns:p14="http://schemas.microsoft.com/office/powerpoint/2010/main" val="3552453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E0EF13C7-28EE-490B-85AF-E534066C609B}" type="slidenum">
              <a:rPr lang="tr-TR" altLang="tr-TR"/>
              <a:pPr>
                <a:defRPr/>
              </a:pPr>
              <a:t>‹#›</a:t>
            </a:fld>
            <a:endParaRPr lang="tr-TR" altLang="tr-TR"/>
          </a:p>
        </p:txBody>
      </p:sp>
    </p:spTree>
    <p:extLst>
      <p:ext uri="{BB962C8B-B14F-4D97-AF65-F5344CB8AC3E}">
        <p14:creationId xmlns:p14="http://schemas.microsoft.com/office/powerpoint/2010/main" val="204713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37764EB0-6B3C-49C0-A04C-0EFC1F148A3E}" type="slidenum">
              <a:rPr lang="tr-TR" altLang="tr-TR"/>
              <a:pPr>
                <a:defRPr/>
              </a:pPr>
              <a:t>‹#›</a:t>
            </a:fld>
            <a:endParaRPr lang="tr-TR" altLang="tr-TR"/>
          </a:p>
        </p:txBody>
      </p:sp>
    </p:spTree>
    <p:extLst>
      <p:ext uri="{BB962C8B-B14F-4D97-AF65-F5344CB8AC3E}">
        <p14:creationId xmlns:p14="http://schemas.microsoft.com/office/powerpoint/2010/main" val="59949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r>
              <a:rPr lang="tr-TR" smtClean="0"/>
              <a:t>Prof. Dr. Sultan Doğan</a:t>
            </a: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ADE4FD2-BF55-40B5-8A39-C311D7632D07}" type="slidenum">
              <a:rPr lang="tr-TR" altLang="tr-TR"/>
              <a:pPr>
                <a:defRPr/>
              </a:pPr>
              <a:t>‹#›</a:t>
            </a:fld>
            <a:endParaRPr lang="tr-TR" altLang="tr-TR"/>
          </a:p>
        </p:txBody>
      </p:sp>
    </p:spTree>
    <p:extLst>
      <p:ext uri="{BB962C8B-B14F-4D97-AF65-F5344CB8AC3E}">
        <p14:creationId xmlns:p14="http://schemas.microsoft.com/office/powerpoint/2010/main" val="3356945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356E11B-4519-4B6F-90D7-135F0C89379C}" type="datetime1">
              <a:rPr lang="tr-TR" smtClean="0">
                <a:solidFill>
                  <a:prstClr val="black">
                    <a:tint val="75000"/>
                  </a:prstClr>
                </a:solidFill>
              </a:rPr>
              <a:pPr/>
              <a:t>17.10.2024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7275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AC08FC0-5BF6-442A-8662-D08CBA8F3724}" type="datetime1">
              <a:rPr lang="tr-TR" smtClean="0">
                <a:solidFill>
                  <a:prstClr val="black">
                    <a:tint val="75000"/>
                  </a:prstClr>
                </a:solidFill>
              </a:rPr>
              <a:pPr/>
              <a:t>17.10.2024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579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CC7EC38-153D-44FC-86C9-4BF751ABB54C}" type="datetime1">
              <a:rPr lang="tr-TR" smtClean="0">
                <a:solidFill>
                  <a:prstClr val="black">
                    <a:tint val="75000"/>
                  </a:prstClr>
                </a:solidFill>
              </a:rPr>
              <a:pPr/>
              <a:t>17.10.2024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59745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14754915-B2B2-4B37-8476-C12B81E4C457}" type="datetime1">
              <a:rPr lang="tr-TR" smtClean="0">
                <a:solidFill>
                  <a:prstClr val="black">
                    <a:tint val="75000"/>
                  </a:prstClr>
                </a:solidFill>
              </a:rPr>
              <a:pPr/>
              <a:t>17.10.2024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2319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48BF3844-F825-4E9C-9250-61636F572755}" type="datetime1">
              <a:rPr lang="tr-TR" smtClean="0">
                <a:solidFill>
                  <a:prstClr val="black">
                    <a:tint val="75000"/>
                  </a:prstClr>
                </a:solidFill>
              </a:rPr>
              <a:pPr/>
              <a:t>17.10.2024</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8792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B80F438B-CA3A-4FC1-AFAA-8BD8F1A295AC}" type="datetime1">
              <a:rPr lang="tr-TR" smtClean="0">
                <a:solidFill>
                  <a:prstClr val="black">
                    <a:tint val="75000"/>
                  </a:prstClr>
                </a:solidFill>
              </a:rPr>
              <a:pPr/>
              <a:t>17.10.2024</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00832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5126F09-BC43-4DD5-9A60-B6ED4625B806}" type="datetime1">
              <a:rPr lang="tr-TR" smtClean="0">
                <a:solidFill>
                  <a:prstClr val="black">
                    <a:tint val="75000"/>
                  </a:prstClr>
                </a:solidFill>
              </a:rPr>
              <a:pPr/>
              <a:t>17.10.2024</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12398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BE2A3B0-7B4A-430E-AC8B-5DA121F182C6}" type="datetime1">
              <a:rPr lang="tr-TR" smtClean="0">
                <a:solidFill>
                  <a:prstClr val="black">
                    <a:tint val="75000"/>
                  </a:prstClr>
                </a:solidFill>
              </a:rPr>
              <a:pPr/>
              <a:t>17.10.2024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33728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5F602890-EF41-4043-89A1-61B83CFD13E2}" type="datetime1">
              <a:rPr lang="tr-TR" smtClean="0">
                <a:solidFill>
                  <a:prstClr val="black">
                    <a:tint val="75000"/>
                  </a:prstClr>
                </a:solidFill>
              </a:rPr>
              <a:pPr/>
              <a:t>17.10.2024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150622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2133EB57-C936-4DB3-8A84-60B4155A6C6C}" type="datetime1">
              <a:rPr lang="tr-TR" smtClean="0">
                <a:solidFill>
                  <a:prstClr val="black">
                    <a:tint val="75000"/>
                  </a:prstClr>
                </a:solidFill>
              </a:rPr>
              <a:pPr/>
              <a:t>17.10.2024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69100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29E19A0-F115-4349-9BEF-CF48FFBFB837}" type="datetime1">
              <a:rPr lang="tr-TR" smtClean="0">
                <a:solidFill>
                  <a:prstClr val="black">
                    <a:tint val="75000"/>
                  </a:prstClr>
                </a:solidFill>
              </a:rPr>
              <a:pPr/>
              <a:t>17.10.2024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91980A5C-4EF0-479F-8108-089B1B2063A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89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962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mn-cs"/>
              </a:defRPr>
            </a:lvl1pPr>
          </a:lstStyle>
          <a:p>
            <a:pPr>
              <a:defRPr/>
            </a:pPr>
            <a:endParaRPr lang="tr-TR"/>
          </a:p>
        </p:txBody>
      </p:sp>
      <p:sp>
        <p:nvSpPr>
          <p:cNvPr id="962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r>
              <a:rPr lang="tr-TR" smtClean="0"/>
              <a:t>Prof. Dr. Sultan Doğan</a:t>
            </a:r>
            <a:endParaRPr lang="tr-TR"/>
          </a:p>
        </p:txBody>
      </p:sp>
      <p:sp>
        <p:nvSpPr>
          <p:cNvPr id="962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cs typeface="+mn-cs"/>
              </a:defRPr>
            </a:lvl1pPr>
          </a:lstStyle>
          <a:p>
            <a:pPr>
              <a:defRPr/>
            </a:pPr>
            <a:fld id="{5A0728FE-5ADA-4D4A-A20A-23C53DAED48D}"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3E52A98B-2B20-4705-88C9-2C0B243147F9}" type="datetime1">
              <a:rPr lang="tr-TR" smtClean="0">
                <a:solidFill>
                  <a:prstClr val="black">
                    <a:tint val="75000"/>
                  </a:prstClr>
                </a:solidFill>
                <a:latin typeface="Calibri"/>
                <a:cs typeface="+mn-cs"/>
              </a:rPr>
              <a:pPr fontAlgn="auto">
                <a:spcBef>
                  <a:spcPts val="0"/>
                </a:spcBef>
                <a:spcAft>
                  <a:spcPts val="0"/>
                </a:spcAft>
              </a:pPr>
              <a:t>17.10.2024</a:t>
            </a:fld>
            <a:endParaRPr lang="tr-TR">
              <a:solidFill>
                <a:prstClr val="black">
                  <a:tint val="75000"/>
                </a:prstClr>
              </a:solidFill>
              <a:latin typeface="Calibri"/>
              <a:cs typeface="+mn-cs"/>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a:solidFill>
                <a:prstClr val="black">
                  <a:tint val="75000"/>
                </a:prstClr>
              </a:solidFill>
              <a:latin typeface="Calibri"/>
              <a:cs typeface="+mn-cs"/>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1980A5C-4EF0-479F-8108-089B1B2063AB}" type="slidenum">
              <a:rPr lang="tr-TR" smtClean="0">
                <a:solidFill>
                  <a:prstClr val="black">
                    <a:tint val="75000"/>
                  </a:prstClr>
                </a:solidFill>
                <a:latin typeface="Calibri"/>
                <a:cs typeface="+mn-cs"/>
              </a:rPr>
              <a:pPr fontAlgn="auto">
                <a:spcBef>
                  <a:spcPts val="0"/>
                </a:spcBef>
                <a:spcAft>
                  <a:spcPts val="0"/>
                </a:spcAft>
              </a:pPr>
              <a:t>‹#›</a:t>
            </a:fld>
            <a:endParaRPr lang="tr-TR">
              <a:solidFill>
                <a:prstClr val="black">
                  <a:tint val="75000"/>
                </a:prstClr>
              </a:solidFill>
              <a:latin typeface="Calibri"/>
              <a:cs typeface="+mn-cs"/>
            </a:endParaRPr>
          </a:p>
        </p:txBody>
      </p:sp>
    </p:spTree>
    <p:extLst>
      <p:ext uri="{BB962C8B-B14F-4D97-AF65-F5344CB8AC3E}">
        <p14:creationId xmlns:p14="http://schemas.microsoft.com/office/powerpoint/2010/main" val="244677720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eksisozluk.com/?q=a%c4%9f%c4%b1rl%c4%b1k+merkezi" TargetMode="External"/><Relationship Id="rId2" Type="http://schemas.openxmlformats.org/officeDocument/2006/relationships/hyperlink" Target="https://eksisozluk.com/?q=bermuda+%c5%9feytan+%c3%bc%c3%a7geni"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eksisozluk.com/?q=osho" TargetMode="External"/><Relationship Id="rId2" Type="http://schemas.openxmlformats.org/officeDocument/2006/relationships/hyperlink" Target="https://eksisozluk.com/?q=freud"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ksisozluk.com/?q=klitoris+diyaloglari" TargetMode="External"/><Relationship Id="rId2" Type="http://schemas.openxmlformats.org/officeDocument/2006/relationships/hyperlink" Target="https://eksisozluk.com/?q=vaginismus" TargetMode="External"/><Relationship Id="rId1" Type="http://schemas.openxmlformats.org/officeDocument/2006/relationships/slideLayout" Target="../slideLayouts/slideLayout2.xml"/><Relationship Id="rId4" Type="http://schemas.openxmlformats.org/officeDocument/2006/relationships/hyperlink" Target="https://eksisozluk.com/entry/6348611"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tr.wikipedia.org/wiki/Dildo" TargetMode="Externa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ChangeArrowheads="1"/>
          </p:cNvSpPr>
          <p:nvPr/>
        </p:nvSpPr>
        <p:spPr bwMode="auto">
          <a:xfrm>
            <a:off x="1709738" y="857250"/>
            <a:ext cx="5829300" cy="857250"/>
          </a:xfrm>
          <a:prstGeom prst="rect">
            <a:avLst/>
          </a:prstGeom>
          <a:noFill/>
          <a:ln w="9525">
            <a:noFill/>
            <a:round/>
            <a:headEnd/>
            <a:tailEnd/>
          </a:ln>
          <a:effectLst/>
        </p:spPr>
        <p:txBody>
          <a:bodyPr lIns="67770" tIns="33210" rIns="67770" bIns="33210" anchor="ct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9pPr>
          </a:lstStyle>
          <a:p>
            <a:pPr algn="ctr">
              <a:spcBef>
                <a:spcPct val="0"/>
              </a:spcBef>
              <a:buClr>
                <a:srgbClr val="FC0128"/>
              </a:buClr>
              <a:buFont typeface="Times New Roman" panose="02020603050405020304" pitchFamily="18" charset="0"/>
              <a:buNone/>
              <a:defRPr/>
            </a:pPr>
            <a:endParaRPr lang="tr-TR" altLang="tr-TR" sz="2400" b="1">
              <a:solidFill>
                <a:srgbClr val="FAFD00"/>
              </a:solidFill>
              <a:effectLst>
                <a:outerShdw blurRad="38100" dist="38100" dir="2700000" algn="tl">
                  <a:srgbClr val="C0C0C0"/>
                </a:outerShdw>
              </a:effectLst>
            </a:endParaRPr>
          </a:p>
          <a:p>
            <a:pPr algn="ctr">
              <a:spcBef>
                <a:spcPct val="0"/>
              </a:spcBef>
              <a:buClr>
                <a:srgbClr val="FC0128"/>
              </a:buClr>
              <a:buFont typeface="Times New Roman" panose="02020603050405020304" pitchFamily="18" charset="0"/>
              <a:buNone/>
              <a:defRPr/>
            </a:pPr>
            <a:endParaRPr lang="tr-TR" altLang="tr-TR" sz="2400" b="1">
              <a:solidFill>
                <a:srgbClr val="FAFD00"/>
              </a:solidFill>
              <a:effectLst>
                <a:outerShdw blurRad="38100" dist="38100" dir="2700000" algn="tl">
                  <a:srgbClr val="C0C0C0"/>
                </a:outerShdw>
              </a:effectLst>
            </a:endParaRPr>
          </a:p>
        </p:txBody>
      </p:sp>
      <p:sp>
        <p:nvSpPr>
          <p:cNvPr id="3" name="2 Başlık"/>
          <p:cNvSpPr>
            <a:spLocks noGrp="1"/>
          </p:cNvSpPr>
          <p:nvPr>
            <p:ph type="ctrTitle"/>
          </p:nvPr>
        </p:nvSpPr>
        <p:spPr>
          <a:xfrm>
            <a:off x="1709738" y="196850"/>
            <a:ext cx="5540375" cy="1025525"/>
          </a:xfrm>
        </p:spPr>
        <p:txBody>
          <a:bodyPr>
            <a:noAutofit/>
          </a:bodyPr>
          <a:lstStyle/>
          <a:p>
            <a:pPr defTabSz="336550">
              <a:tabLst>
                <a:tab pos="0" algn="l"/>
                <a:tab pos="334963" algn="l"/>
                <a:tab pos="671513" algn="l"/>
                <a:tab pos="1009650" algn="l"/>
                <a:tab pos="1346200" algn="l"/>
                <a:tab pos="1682750" algn="l"/>
                <a:tab pos="2019300" algn="l"/>
                <a:tab pos="2357438" algn="l"/>
                <a:tab pos="2693988" algn="l"/>
                <a:tab pos="3030538" algn="l"/>
                <a:tab pos="3367088" algn="l"/>
                <a:tab pos="3705225" algn="l"/>
                <a:tab pos="4041775" algn="l"/>
                <a:tab pos="4378325" algn="l"/>
                <a:tab pos="4714875" algn="l"/>
                <a:tab pos="5053013" algn="l"/>
                <a:tab pos="5389563" algn="l"/>
                <a:tab pos="5726113" algn="l"/>
                <a:tab pos="6062663" algn="l"/>
                <a:tab pos="6400800" algn="l"/>
                <a:tab pos="6737350" algn="l"/>
              </a:tabLst>
              <a:defRPr/>
            </a:pPr>
            <a:r>
              <a:rPr lang="tr-TR" altLang="tr-TR" sz="2400" b="1" smtClean="0">
                <a:effectLst>
                  <a:outerShdw blurRad="38100" dist="38100" dir="2700000" algn="tl">
                    <a:srgbClr val="C0C0C0"/>
                  </a:outerShdw>
                </a:effectLst>
                <a:latin typeface="Apple Braille" pitchFamily="2" charset="0"/>
                <a:ea typeface="Apple Braille" pitchFamily="2" charset="0"/>
                <a:cs typeface="Apple Braille" pitchFamily="2" charset="0"/>
              </a:rPr>
              <a:t>CİNSEL TERAPİ EĞİTİMİ</a:t>
            </a:r>
            <a:endParaRPr lang="tr-TR" altLang="tr-TR" sz="2400" smtClean="0">
              <a:effectLst>
                <a:outerShdw blurRad="38100" dist="38100" dir="2700000" algn="tl">
                  <a:srgbClr val="C0C0C0"/>
                </a:outerShdw>
              </a:effectLst>
              <a:latin typeface="Apple Braille" pitchFamily="2" charset="0"/>
              <a:ea typeface="Apple Braille" pitchFamily="2" charset="0"/>
              <a:cs typeface="Apple Braille" pitchFamily="2" charset="0"/>
            </a:endParaRPr>
          </a:p>
        </p:txBody>
      </p:sp>
      <p:sp>
        <p:nvSpPr>
          <p:cNvPr id="4" name="3 Alt Başlık"/>
          <p:cNvSpPr>
            <a:spLocks noGrp="1"/>
          </p:cNvSpPr>
          <p:nvPr>
            <p:ph type="subTitle" idx="1"/>
          </p:nvPr>
        </p:nvSpPr>
        <p:spPr>
          <a:xfrm>
            <a:off x="2890838" y="5738813"/>
            <a:ext cx="3265487" cy="523875"/>
          </a:xfrm>
        </p:spPr>
        <p:txBody>
          <a:bodyPr>
            <a:normAutofit/>
          </a:bodyPr>
          <a:lstStyle/>
          <a:p>
            <a:pPr algn="l" defTabSz="336550">
              <a:lnSpc>
                <a:spcPct val="70000"/>
              </a:lnSpc>
              <a:buClr>
                <a:srgbClr val="FC0128"/>
              </a:buClr>
              <a:tabLst>
                <a:tab pos="0" algn="l"/>
                <a:tab pos="334963" algn="l"/>
                <a:tab pos="671513" algn="l"/>
                <a:tab pos="1009650" algn="l"/>
                <a:tab pos="1346200" algn="l"/>
                <a:tab pos="1682750" algn="l"/>
                <a:tab pos="2019300" algn="l"/>
                <a:tab pos="2357438" algn="l"/>
                <a:tab pos="2693988" algn="l"/>
                <a:tab pos="3030538" algn="l"/>
                <a:tab pos="3367088" algn="l"/>
                <a:tab pos="3705225" algn="l"/>
                <a:tab pos="4041775" algn="l"/>
                <a:tab pos="4378325" algn="l"/>
                <a:tab pos="4714875" algn="l"/>
                <a:tab pos="5053013" algn="l"/>
                <a:tab pos="5389563" algn="l"/>
                <a:tab pos="5726113" algn="l"/>
                <a:tab pos="6062663" algn="l"/>
                <a:tab pos="6400800" algn="l"/>
                <a:tab pos="6737350" algn="l"/>
              </a:tabLst>
              <a:defRPr/>
            </a:pPr>
            <a:r>
              <a:rPr lang="tr-TR" altLang="tr-TR" sz="1800" b="1" smtClean="0">
                <a:effectLst>
                  <a:outerShdw blurRad="38100" dist="38100" dir="2700000" algn="tl">
                    <a:srgbClr val="C0C0C0"/>
                  </a:outerShdw>
                </a:effectLst>
                <a:latin typeface="Apple Braille" pitchFamily="2" charset="0"/>
                <a:ea typeface="Apple Braille" pitchFamily="2" charset="0"/>
                <a:cs typeface="Apple Braille" pitchFamily="2" charset="0"/>
              </a:rPr>
              <a:t>PROF. DR. SULTAN DOĞAN</a:t>
            </a:r>
          </a:p>
        </p:txBody>
      </p:sp>
      <p:pic>
        <p:nvPicPr>
          <p:cNvPr id="2053" name="Resim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550" y="1552575"/>
            <a:ext cx="39703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23528" y="116632"/>
            <a:ext cx="8229600" cy="1688534"/>
          </a:xfrm>
          <a:solidFill>
            <a:srgbClr val="C00000"/>
          </a:solidFill>
        </p:spPr>
        <p:txBody>
          <a:bodyPr/>
          <a:lstStyle/>
          <a:p>
            <a:pPr eaLnBrk="1" hangingPunct="1"/>
            <a:r>
              <a:rPr lang="tr-TR" altLang="tr-TR" sz="4500" b="1" dirty="0" smtClean="0">
                <a:solidFill>
                  <a:srgbClr val="FF99CC"/>
                </a:solidFill>
              </a:rPr>
              <a:t>Kadın Cinsel Anatomi ve Fizyolojisi</a:t>
            </a:r>
          </a:p>
        </p:txBody>
      </p:sp>
      <p:sp>
        <p:nvSpPr>
          <p:cNvPr id="4101"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805166"/>
            <a:ext cx="4896544" cy="451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2</a:t>
            </a:fld>
            <a:endParaRPr lang="tr-TR" alt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title"/>
          </p:nvPr>
        </p:nvSpPr>
        <p:spPr>
          <a:xfrm>
            <a:off x="395536" y="764704"/>
            <a:ext cx="8229600" cy="1431032"/>
          </a:xfr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tr-TR" b="1" dirty="0" smtClean="0">
                <a:solidFill>
                  <a:schemeClr val="tx1"/>
                </a:solidFill>
              </a:rPr>
              <a:t/>
            </a:r>
            <a:br>
              <a:rPr lang="tr-TR" b="1" dirty="0" smtClean="0">
                <a:solidFill>
                  <a:schemeClr val="tx1"/>
                </a:solidFill>
              </a:rPr>
            </a:br>
            <a:r>
              <a:rPr lang="tr-TR" b="1" dirty="0" smtClean="0">
                <a:solidFill>
                  <a:schemeClr val="tx1"/>
                </a:solidFill>
              </a:rPr>
              <a:t>İç </a:t>
            </a:r>
            <a:r>
              <a:rPr lang="tr-TR" b="1" dirty="0">
                <a:solidFill>
                  <a:schemeClr val="tx1"/>
                </a:solidFill>
              </a:rPr>
              <a:t>Cinsel Organlar</a:t>
            </a:r>
            <a:br>
              <a:rPr lang="tr-TR" b="1" dirty="0">
                <a:solidFill>
                  <a:schemeClr val="tx1"/>
                </a:solidFill>
              </a:rPr>
            </a:br>
            <a:endParaRPr lang="tr-TR" b="1" dirty="0">
              <a:solidFill>
                <a:schemeClr val="tx1"/>
              </a:solidFill>
            </a:endParaRP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3</a:t>
            </a:fld>
            <a:endParaRPr lang="tr-TR" altLang="tr-TR"/>
          </a:p>
        </p:txBody>
      </p:sp>
      <p:graphicFrame>
        <p:nvGraphicFramePr>
          <p:cNvPr id="8" name="Diyagram 7"/>
          <p:cNvGraphicFramePr/>
          <p:nvPr>
            <p:extLst>
              <p:ext uri="{D42A27DB-BD31-4B8C-83A1-F6EECF244321}">
                <p14:modId xmlns:p14="http://schemas.microsoft.com/office/powerpoint/2010/main" val="839658181"/>
              </p:ext>
            </p:extLst>
          </p:nvPr>
        </p:nvGraphicFramePr>
        <p:xfrm>
          <a:off x="323528" y="2924944"/>
          <a:ext cx="7920880"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44344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Yumurtalıklar (</a:t>
            </a:r>
            <a:r>
              <a:rPr lang="tr-TR" dirty="0" err="1" smtClean="0"/>
              <a:t>Overler</a:t>
            </a:r>
            <a:r>
              <a:rPr lang="tr-TR" dirty="0" smtClean="0"/>
              <a:t>)</a:t>
            </a:r>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a:t>
            </a:fld>
            <a:endParaRPr lang="tr-TR" altLang="tr-TR"/>
          </a:p>
        </p:txBody>
      </p:sp>
      <p:sp>
        <p:nvSpPr>
          <p:cNvPr id="3" name="İçerik Yer Tutucusu 2"/>
          <p:cNvSpPr>
            <a:spLocks noGrp="1"/>
          </p:cNvSpPr>
          <p:nvPr>
            <p:ph idx="4294967295"/>
          </p:nvPr>
        </p:nvSpPr>
        <p:spPr>
          <a:xfrm>
            <a:off x="395536" y="1600200"/>
            <a:ext cx="7834064" cy="4525963"/>
          </a:xfrm>
        </p:spPr>
        <p:txBody>
          <a:bodyPr/>
          <a:lstStyle/>
          <a:p>
            <a:pPr marL="0" indent="0">
              <a:buNone/>
            </a:pPr>
            <a:endParaRPr lang="tr-TR" b="1" dirty="0"/>
          </a:p>
          <a:p>
            <a:pPr>
              <a:lnSpc>
                <a:spcPct val="150000"/>
              </a:lnSpc>
            </a:pPr>
            <a:r>
              <a:rPr lang="tr-TR" sz="2000" dirty="0"/>
              <a:t>Her kadında kabuklu badem büyüklüğünde ve şeklinde, rahmin iki tarafında bulunan iki adet yumurtalık vardır. Yumurtalıklar destek dokusundan oluşan bağlarla rahme tutunur. </a:t>
            </a:r>
          </a:p>
          <a:p>
            <a:pPr>
              <a:lnSpc>
                <a:spcPct val="150000"/>
              </a:lnSpc>
            </a:pPr>
            <a:r>
              <a:rPr lang="tr-TR" sz="2000" dirty="0"/>
              <a:t>Yumurtalıkların iki temel işlevinden biri yumurta üretmek diğeri kadın cinsel isteğinde de önemli rol oynayan cinsel hormonlar olan östrojen, </a:t>
            </a:r>
            <a:r>
              <a:rPr lang="tr-TR" sz="2000" dirty="0" err="1"/>
              <a:t>progesteron</a:t>
            </a:r>
            <a:r>
              <a:rPr lang="tr-TR" sz="2000" dirty="0"/>
              <a:t> ve testosteronu üretmektir.</a:t>
            </a:r>
          </a:p>
          <a:p>
            <a:endParaRPr lang="tr-TR" dirty="0"/>
          </a:p>
        </p:txBody>
      </p:sp>
    </p:spTree>
    <p:extLst>
      <p:ext uri="{BB962C8B-B14F-4D97-AF65-F5344CB8AC3E}">
        <p14:creationId xmlns:p14="http://schemas.microsoft.com/office/powerpoint/2010/main" val="1522125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solidFill>
            <a:srgbClr val="FFFF00"/>
          </a:solidFill>
        </p:spPr>
        <p:txBody>
          <a:bodyPr/>
          <a:lstStyle/>
          <a:p>
            <a:r>
              <a:rPr lang="tr-TR" sz="3600" dirty="0" err="1" smtClean="0"/>
              <a:t>Overlerin</a:t>
            </a:r>
            <a:r>
              <a:rPr lang="tr-TR" sz="3600" dirty="0" smtClean="0"/>
              <a:t> </a:t>
            </a:r>
            <a:r>
              <a:rPr lang="tr-TR" sz="3600" dirty="0"/>
              <a:t>Cinsel Haz Almadaki Rolü</a:t>
            </a: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69549470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ltbilgi Yer Tutucusu 2"/>
          <p:cNvSpPr>
            <a:spLocks noGrp="1"/>
          </p:cNvSpPr>
          <p:nvPr>
            <p:ph type="ftr" sz="quarter" idx="11"/>
          </p:nvPr>
        </p:nvSpPr>
        <p:spPr/>
        <p:txBody>
          <a:bodyPr/>
          <a:lstStyle/>
          <a:p>
            <a:pPr>
              <a:defRPr/>
            </a:pPr>
            <a:r>
              <a:rPr lang="tr-TR" smtClean="0"/>
              <a:t>Prof. Dr. Sultan Doğan</a:t>
            </a:r>
            <a:endParaRPr lang="tr-TR"/>
          </a:p>
        </p:txBody>
      </p:sp>
      <p:sp>
        <p:nvSpPr>
          <p:cNvPr id="4" name="Slayt Numarası Yer Tutucusu 3"/>
          <p:cNvSpPr>
            <a:spLocks noGrp="1"/>
          </p:cNvSpPr>
          <p:nvPr>
            <p:ph type="sldNum" sz="quarter" idx="12"/>
          </p:nvPr>
        </p:nvSpPr>
        <p:spPr/>
        <p:txBody>
          <a:bodyPr/>
          <a:lstStyle/>
          <a:p>
            <a:pPr>
              <a:defRPr/>
            </a:pPr>
            <a:fld id="{E25DB9D4-78A8-43C3-BF8F-6145D95749BC}" type="slidenum">
              <a:rPr lang="tr-TR" altLang="tr-TR" smtClean="0"/>
              <a:pPr>
                <a:defRPr/>
              </a:pPr>
              <a:t>5</a:t>
            </a:fld>
            <a:endParaRPr lang="tr-TR" altLang="tr-TR"/>
          </a:p>
        </p:txBody>
      </p:sp>
    </p:spTree>
    <p:extLst>
      <p:ext uri="{BB962C8B-B14F-4D97-AF65-F5344CB8AC3E}">
        <p14:creationId xmlns:p14="http://schemas.microsoft.com/office/powerpoint/2010/main" val="2697766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48933158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a:t>
            </a:fld>
            <a:endParaRPr lang="tr-TR" altLang="tr-TR"/>
          </a:p>
        </p:txBody>
      </p:sp>
    </p:spTree>
    <p:extLst>
      <p:ext uri="{BB962C8B-B14F-4D97-AF65-F5344CB8AC3E}">
        <p14:creationId xmlns:p14="http://schemas.microsoft.com/office/powerpoint/2010/main" val="4021020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Fallopiyan</a:t>
            </a:r>
            <a:r>
              <a:rPr lang="tr-TR" dirty="0"/>
              <a:t> Tüpler</a:t>
            </a:r>
          </a:p>
        </p:txBody>
      </p:sp>
      <p:sp>
        <p:nvSpPr>
          <p:cNvPr id="3" name="İçerik Yer Tutucusu 2"/>
          <p:cNvSpPr>
            <a:spLocks noGrp="1"/>
          </p:cNvSpPr>
          <p:nvPr>
            <p:ph idx="1"/>
          </p:nvPr>
        </p:nvSpPr>
        <p:spPr/>
        <p:txBody>
          <a:bodyPr/>
          <a:lstStyle/>
          <a:p>
            <a:pPr marL="0" indent="0" eaLnBrk="1" hangingPunct="1">
              <a:lnSpc>
                <a:spcPct val="80000"/>
              </a:lnSpc>
              <a:buNone/>
            </a:pPr>
            <a:endParaRPr lang="tr-TR" altLang="tr-TR" b="1" dirty="0"/>
          </a:p>
          <a:p>
            <a:pPr eaLnBrk="1" hangingPunct="1">
              <a:lnSpc>
                <a:spcPct val="150000"/>
              </a:lnSpc>
            </a:pPr>
            <a:r>
              <a:rPr lang="tr-TR" altLang="tr-TR" sz="2000" dirty="0"/>
              <a:t>Rahimden yumurtalıklara doğru uzanan, yaklaşık 10 santimetre uzunluğunda iki kanalcıktır. </a:t>
            </a:r>
          </a:p>
          <a:p>
            <a:pPr eaLnBrk="1" hangingPunct="1">
              <a:lnSpc>
                <a:spcPct val="150000"/>
              </a:lnSpc>
            </a:pPr>
            <a:r>
              <a:rPr lang="tr-TR" altLang="tr-TR" sz="2000" dirty="0"/>
              <a:t>Yumurtalığa giden uçta </a:t>
            </a:r>
            <a:r>
              <a:rPr lang="tr-TR" altLang="tr-TR" sz="2000" dirty="0" err="1"/>
              <a:t>fimbria</a:t>
            </a:r>
            <a:r>
              <a:rPr lang="tr-TR" altLang="tr-TR" sz="2000" dirty="0"/>
              <a:t> adı verilen ve yumurtalıklardan atılan yumurtayı yakalayıp tüpün içine iten  parmak seklinde çıkıntılar vardır. </a:t>
            </a:r>
          </a:p>
          <a:p>
            <a:pPr eaLnBrk="1" hangingPunct="1">
              <a:lnSpc>
                <a:spcPct val="150000"/>
              </a:lnSpc>
            </a:pPr>
            <a:r>
              <a:rPr lang="tr-TR" altLang="tr-TR" sz="2000" dirty="0"/>
              <a:t>Yumurtanın tüpe girdiği sırada eğer tüpte sperm varsa burada döllenme oluşabilir.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a:t>
            </a:fld>
            <a:endParaRPr lang="tr-TR" altLang="tr-TR"/>
          </a:p>
        </p:txBody>
      </p:sp>
    </p:spTree>
    <p:extLst>
      <p:ext uri="{BB962C8B-B14F-4D97-AF65-F5344CB8AC3E}">
        <p14:creationId xmlns:p14="http://schemas.microsoft.com/office/powerpoint/2010/main" val="31310409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192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916113"/>
            <a:ext cx="3810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3" descr="uterus_p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28775"/>
            <a:ext cx="4097338"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71C33316-D5ED-467C-B547-A2C67F28DE85}" type="slidenum">
              <a:rPr lang="tr-TR" altLang="tr-TR" smtClean="0"/>
              <a:pPr>
                <a:defRPr/>
              </a:pPr>
              <a:t>8</a:t>
            </a:fld>
            <a:endParaRPr lang="tr-TR" alt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smtClean="0"/>
              <a:t/>
            </a:r>
            <a:br>
              <a:rPr lang="tr-TR" dirty="0" smtClean="0"/>
            </a:br>
            <a:r>
              <a:rPr lang="tr-TR" dirty="0" err="1" smtClean="0"/>
              <a:t>Uterus</a:t>
            </a:r>
            <a:r>
              <a:rPr lang="tr-TR" dirty="0" smtClean="0"/>
              <a:t> (Rahim) </a:t>
            </a:r>
            <a:r>
              <a:rPr lang="tr-TR" dirty="0"/>
              <a:t/>
            </a:r>
            <a:br>
              <a:rPr lang="tr-TR" dirty="0"/>
            </a:br>
            <a:endParaRPr lang="tr-TR" dirty="0"/>
          </a:p>
        </p:txBody>
      </p:sp>
      <p:sp>
        <p:nvSpPr>
          <p:cNvPr id="7171" name="Rectangle 3"/>
          <p:cNvSpPr>
            <a:spLocks noGrp="1" noChangeArrowheads="1"/>
          </p:cNvSpPr>
          <p:nvPr>
            <p:ph idx="1"/>
          </p:nvPr>
        </p:nvSpPr>
        <p:spPr>
          <a:xfrm>
            <a:off x="467544" y="1196752"/>
            <a:ext cx="8229600" cy="4525963"/>
          </a:xfrm>
        </p:spPr>
        <p:txBody>
          <a:bodyPr/>
          <a:lstStyle/>
          <a:p>
            <a:pPr marL="0" indent="0" eaLnBrk="1" hangingPunct="1">
              <a:lnSpc>
                <a:spcPct val="80000"/>
              </a:lnSpc>
              <a:buNone/>
            </a:pPr>
            <a:endParaRPr lang="tr-TR" altLang="tr-TR" b="1" dirty="0" smtClean="0"/>
          </a:p>
          <a:p>
            <a:pPr eaLnBrk="1" hangingPunct="1">
              <a:lnSpc>
                <a:spcPct val="150000"/>
              </a:lnSpc>
            </a:pPr>
            <a:r>
              <a:rPr lang="tr-TR" altLang="tr-TR" sz="2000" dirty="0" smtClean="0"/>
              <a:t>Ters dönmüş bir </a:t>
            </a:r>
            <a:r>
              <a:rPr lang="tr-TR" altLang="tr-TR" sz="2000" dirty="0" smtClean="0">
                <a:solidFill>
                  <a:srgbClr val="0070C0"/>
                </a:solidFill>
              </a:rPr>
              <a:t>armut</a:t>
            </a:r>
            <a:r>
              <a:rPr lang="tr-TR" altLang="tr-TR" sz="2000" dirty="0" smtClean="0">
                <a:solidFill>
                  <a:srgbClr val="00B050"/>
                </a:solidFill>
              </a:rPr>
              <a:t> </a:t>
            </a:r>
            <a:r>
              <a:rPr lang="tr-TR" altLang="tr-TR" sz="2000" dirty="0" smtClean="0"/>
              <a:t>şeklinde ve yaklaşık armut büyüklüğünde, kaslardan yapılmış içi boş bir organdır. </a:t>
            </a:r>
          </a:p>
          <a:p>
            <a:pPr eaLnBrk="1" hangingPunct="1">
              <a:lnSpc>
                <a:spcPct val="150000"/>
              </a:lnSpc>
            </a:pPr>
            <a:r>
              <a:rPr lang="tr-TR" altLang="tr-TR" sz="2000" dirty="0" smtClean="0"/>
              <a:t>Döllenmiş yumurta buraya </a:t>
            </a:r>
            <a:r>
              <a:rPr lang="tr-TR" altLang="tr-TR" sz="2000" dirty="0" err="1" smtClean="0"/>
              <a:t>implante</a:t>
            </a:r>
            <a:r>
              <a:rPr lang="tr-TR" altLang="tr-TR" sz="2000" dirty="0" smtClean="0"/>
              <a:t> olur doğuma kadar burada büyümeye devam eder. </a:t>
            </a:r>
          </a:p>
          <a:p>
            <a:pPr eaLnBrk="1" hangingPunct="1">
              <a:lnSpc>
                <a:spcPct val="150000"/>
              </a:lnSpc>
            </a:pPr>
            <a:r>
              <a:rPr lang="tr-TR" altLang="tr-TR" sz="2000" dirty="0" smtClean="0"/>
              <a:t>Doğurmamış bir kadında yaklaşık </a:t>
            </a:r>
            <a:r>
              <a:rPr lang="tr-TR" altLang="tr-TR" sz="2000" dirty="0" smtClean="0">
                <a:solidFill>
                  <a:srgbClr val="FF0000"/>
                </a:solidFill>
              </a:rPr>
              <a:t>5 cm uzunluğunda ve 5 cm </a:t>
            </a:r>
            <a:r>
              <a:rPr lang="tr-TR" altLang="tr-TR" sz="2000" dirty="0" smtClean="0">
                <a:solidFill>
                  <a:srgbClr val="C00000"/>
                </a:solidFill>
              </a:rPr>
              <a:t>genişliğindedir. </a:t>
            </a:r>
          </a:p>
          <a:p>
            <a:pPr eaLnBrk="1" hangingPunct="1">
              <a:lnSpc>
                <a:spcPct val="150000"/>
              </a:lnSpc>
            </a:pPr>
            <a:r>
              <a:rPr lang="tr-TR" altLang="tr-TR" sz="2000" dirty="0" smtClean="0"/>
              <a:t>Gebelik sırasında hacmi ve ağırlığı ileri derecede artar. Bebek ve amnios sıvısının ağırlığından bağımsız olarak </a:t>
            </a:r>
            <a:r>
              <a:rPr lang="tr-TR" altLang="tr-TR" sz="2000" dirty="0" smtClean="0">
                <a:solidFill>
                  <a:srgbClr val="0070C0"/>
                </a:solidFill>
              </a:rPr>
              <a:t>1 kg'a kadar ulaşır. </a:t>
            </a:r>
          </a:p>
        </p:txBody>
      </p:sp>
      <p:sp>
        <p:nvSpPr>
          <p:cNvPr id="7172"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9</a:t>
            </a:fld>
            <a:endParaRPr lang="tr-TR" alt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67544" y="1268760"/>
            <a:ext cx="5410944" cy="4525963"/>
          </a:xfrm>
        </p:spPr>
        <p:txBody>
          <a:bodyPr/>
          <a:lstStyle/>
          <a:p>
            <a:pPr eaLnBrk="1" hangingPunct="1">
              <a:lnSpc>
                <a:spcPct val="150000"/>
              </a:lnSpc>
            </a:pPr>
            <a:r>
              <a:rPr lang="tr-TR" altLang="tr-TR" sz="2000" dirty="0"/>
              <a:t>Doğumdan sonra küçülerek yaklaşık doğum öncesi ağırlık ve hacmine geri döner.</a:t>
            </a:r>
          </a:p>
          <a:p>
            <a:pPr eaLnBrk="1" hangingPunct="1">
              <a:lnSpc>
                <a:spcPct val="150000"/>
              </a:lnSpc>
            </a:pPr>
            <a:r>
              <a:rPr lang="tr-TR" altLang="tr-TR" sz="2000" dirty="0" smtClean="0"/>
              <a:t>Rahim </a:t>
            </a:r>
            <a:r>
              <a:rPr lang="tr-TR" altLang="tr-TR" sz="2000" dirty="0">
                <a:solidFill>
                  <a:srgbClr val="7030A0"/>
                </a:solidFill>
              </a:rPr>
              <a:t>üç ana bölümden</a:t>
            </a:r>
            <a:r>
              <a:rPr lang="tr-TR" altLang="tr-TR" sz="2000" dirty="0"/>
              <a:t> oluşur: </a:t>
            </a:r>
          </a:p>
          <a:p>
            <a:pPr marL="914400" lvl="1" indent="-457200" eaLnBrk="1" hangingPunct="1">
              <a:lnSpc>
                <a:spcPct val="150000"/>
              </a:lnSpc>
              <a:buFont typeface="+mj-lt"/>
              <a:buAutoNum type="arabicPeriod"/>
            </a:pPr>
            <a:r>
              <a:rPr lang="tr-TR" altLang="tr-TR" sz="2000" b="1" dirty="0" err="1">
                <a:solidFill>
                  <a:srgbClr val="00B050"/>
                </a:solidFill>
              </a:rPr>
              <a:t>Fundus</a:t>
            </a:r>
            <a:r>
              <a:rPr lang="tr-TR" altLang="tr-TR" sz="2000" dirty="0"/>
              <a:t> rahmin üst uç kısmıdır. </a:t>
            </a:r>
          </a:p>
          <a:p>
            <a:pPr marL="914400" lvl="1" indent="-457200" eaLnBrk="1" hangingPunct="1">
              <a:lnSpc>
                <a:spcPct val="150000"/>
              </a:lnSpc>
              <a:buFont typeface="+mj-lt"/>
              <a:buAutoNum type="arabicPeriod"/>
            </a:pPr>
            <a:r>
              <a:rPr lang="tr-TR" altLang="tr-TR" sz="2000" b="1" dirty="0">
                <a:solidFill>
                  <a:srgbClr val="00B050"/>
                </a:solidFill>
                <a:ea typeface="+mn-ea"/>
                <a:cs typeface="+mn-cs"/>
              </a:rPr>
              <a:t>G</a:t>
            </a:r>
            <a:r>
              <a:rPr lang="tr-TR" altLang="tr-TR" sz="2000" b="1" dirty="0" smtClean="0">
                <a:solidFill>
                  <a:srgbClr val="00B050"/>
                </a:solidFill>
                <a:ea typeface="+mn-ea"/>
                <a:cs typeface="+mn-cs"/>
              </a:rPr>
              <a:t>övde </a:t>
            </a:r>
            <a:r>
              <a:rPr lang="tr-TR" altLang="tr-TR" sz="2000" dirty="0" smtClean="0">
                <a:ea typeface="+mn-ea"/>
                <a:cs typeface="+mn-cs"/>
              </a:rPr>
              <a:t>kısmı b</a:t>
            </a:r>
            <a:r>
              <a:rPr lang="tr-TR" altLang="tr-TR" sz="2000" dirty="0" smtClean="0"/>
              <a:t>ebeğin büyüdüğü </a:t>
            </a:r>
            <a:r>
              <a:rPr lang="tr-TR" altLang="tr-TR" sz="2000" dirty="0"/>
              <a:t>esas </a:t>
            </a:r>
            <a:r>
              <a:rPr lang="tr-TR" altLang="tr-TR" sz="2000" dirty="0" smtClean="0"/>
              <a:t>bölümdür. </a:t>
            </a:r>
            <a:endParaRPr lang="tr-TR" altLang="tr-TR" sz="2000" dirty="0"/>
          </a:p>
          <a:p>
            <a:pPr marL="914400" lvl="1" indent="-457200" eaLnBrk="1" hangingPunct="1">
              <a:lnSpc>
                <a:spcPct val="150000"/>
              </a:lnSpc>
              <a:buFont typeface="+mj-lt"/>
              <a:buAutoNum type="arabicPeriod"/>
            </a:pPr>
            <a:r>
              <a:rPr lang="tr-TR" altLang="tr-TR" sz="2000" b="1" dirty="0" err="1">
                <a:solidFill>
                  <a:srgbClr val="00B050"/>
                </a:solidFill>
              </a:rPr>
              <a:t>Serviks</a:t>
            </a:r>
            <a:r>
              <a:rPr lang="tr-TR" altLang="tr-TR" sz="2000" b="1" dirty="0">
                <a:solidFill>
                  <a:srgbClr val="00B050"/>
                </a:solidFill>
              </a:rPr>
              <a:t> </a:t>
            </a:r>
            <a:r>
              <a:rPr lang="tr-TR" altLang="tr-TR" sz="2000" dirty="0">
                <a:solidFill>
                  <a:srgbClr val="00B050"/>
                </a:solidFill>
              </a:rPr>
              <a:t>veya</a:t>
            </a:r>
            <a:r>
              <a:rPr lang="tr-TR" altLang="tr-TR" sz="2000" b="1" dirty="0">
                <a:solidFill>
                  <a:srgbClr val="00B050"/>
                </a:solidFill>
              </a:rPr>
              <a:t> rahim</a:t>
            </a:r>
            <a:r>
              <a:rPr lang="tr-TR" altLang="tr-TR" sz="2000" dirty="0">
                <a:solidFill>
                  <a:srgbClr val="00B050"/>
                </a:solidFill>
              </a:rPr>
              <a:t> </a:t>
            </a:r>
            <a:r>
              <a:rPr lang="tr-TR" altLang="tr-TR" sz="2000" b="1" dirty="0">
                <a:solidFill>
                  <a:srgbClr val="00B050"/>
                </a:solidFill>
              </a:rPr>
              <a:t>ağzı</a:t>
            </a:r>
            <a:r>
              <a:rPr lang="tr-TR" altLang="tr-TR" sz="2000" dirty="0">
                <a:solidFill>
                  <a:srgbClr val="00B050"/>
                </a:solidFill>
              </a:rPr>
              <a:t> </a:t>
            </a:r>
            <a:r>
              <a:rPr lang="tr-TR" altLang="tr-TR" sz="2000" dirty="0"/>
              <a:t>denilen kısım ise rahmin en alt ve vajinaya açılan kısmıdır.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a:t>
            </a:fld>
            <a:endParaRPr lang="tr-TR" altLang="tr-T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724" y="1844824"/>
            <a:ext cx="3889375"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42032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3958489270"/>
              </p:ext>
            </p:extLst>
          </p:nvPr>
        </p:nvGraphicFramePr>
        <p:xfrm>
          <a:off x="683568" y="1124744"/>
          <a:ext cx="770485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a:t>
            </a:fld>
            <a:endParaRPr lang="tr-TR" altLang="tr-TR"/>
          </a:p>
        </p:txBody>
      </p:sp>
    </p:spTree>
    <p:extLst>
      <p:ext uri="{BB962C8B-B14F-4D97-AF65-F5344CB8AC3E}">
        <p14:creationId xmlns:p14="http://schemas.microsoft.com/office/powerpoint/2010/main" val="2080968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rgbClr val="FFFF00"/>
          </a:solidFill>
        </p:spPr>
        <p:txBody>
          <a:bodyPr/>
          <a:lstStyle/>
          <a:p>
            <a:r>
              <a:rPr lang="tr-TR" sz="3200" dirty="0" err="1" smtClean="0"/>
              <a:t>Uterusun</a:t>
            </a:r>
            <a:r>
              <a:rPr lang="tr-TR" sz="3200" dirty="0" smtClean="0"/>
              <a:t> Cinsel Haz Almadaki Rolü</a:t>
            </a:r>
            <a:endParaRPr lang="tr-TR" sz="3200" dirty="0"/>
          </a:p>
        </p:txBody>
      </p:sp>
      <p:sp>
        <p:nvSpPr>
          <p:cNvPr id="3" name="İçerik Yer Tutucusu 2"/>
          <p:cNvSpPr>
            <a:spLocks noGrp="1"/>
          </p:cNvSpPr>
          <p:nvPr>
            <p:ph idx="1"/>
          </p:nvPr>
        </p:nvSpPr>
        <p:spPr/>
        <p:txBody>
          <a:bodyPr/>
          <a:lstStyle/>
          <a:p>
            <a:r>
              <a:rPr lang="tr-TR" sz="2000" dirty="0" err="1">
                <a:solidFill>
                  <a:srgbClr val="0D0D0D"/>
                </a:solidFill>
                <a:latin typeface="Söhne"/>
              </a:rPr>
              <a:t>Uterus</a:t>
            </a:r>
            <a:r>
              <a:rPr lang="tr-TR" sz="2000" dirty="0">
                <a:solidFill>
                  <a:srgbClr val="0D0D0D"/>
                </a:solidFill>
                <a:latin typeface="Söhne"/>
              </a:rPr>
              <a:t> veya rahim, cinsel haz alınmasında </a:t>
            </a:r>
            <a:r>
              <a:rPr lang="tr-TR" sz="2000" dirty="0" smtClean="0">
                <a:solidFill>
                  <a:srgbClr val="0D0D0D"/>
                </a:solidFill>
                <a:latin typeface="Söhne"/>
              </a:rPr>
              <a:t>rolü ile ilgili </a:t>
            </a:r>
            <a:r>
              <a:rPr lang="tr-TR" sz="2000" dirty="0">
                <a:solidFill>
                  <a:srgbClr val="0D0D0D"/>
                </a:solidFill>
                <a:latin typeface="Söhne"/>
              </a:rPr>
              <a:t>mevcut teoriler ve bulgular şunlardır:</a:t>
            </a:r>
          </a:p>
          <a:p>
            <a:pPr marL="0" indent="0">
              <a:buNone/>
            </a:pPr>
            <a:r>
              <a:rPr lang="tr-TR" sz="2000" b="1" dirty="0">
                <a:solidFill>
                  <a:srgbClr val="0D0D0D"/>
                </a:solidFill>
                <a:latin typeface="Söhne"/>
              </a:rPr>
              <a:t>Ritmik Kasılmalar</a:t>
            </a:r>
            <a:r>
              <a:rPr lang="tr-TR" sz="2000" dirty="0">
                <a:solidFill>
                  <a:srgbClr val="0D0D0D"/>
                </a:solidFill>
                <a:latin typeface="Söhne"/>
              </a:rPr>
              <a:t>: Orgazm sırasında </a:t>
            </a:r>
            <a:r>
              <a:rPr lang="tr-TR" sz="2000" dirty="0" err="1">
                <a:solidFill>
                  <a:srgbClr val="0D0D0D"/>
                </a:solidFill>
                <a:latin typeface="Söhne"/>
              </a:rPr>
              <a:t>uterus</a:t>
            </a:r>
            <a:r>
              <a:rPr lang="tr-TR" sz="2000" dirty="0">
                <a:solidFill>
                  <a:srgbClr val="0D0D0D"/>
                </a:solidFill>
                <a:latin typeface="Söhne"/>
              </a:rPr>
              <a:t>, ritmik kasılmalar yapar. Bu kasılmalar, cinsel zevkin artmasına ve </a:t>
            </a:r>
            <a:r>
              <a:rPr lang="tr-TR" sz="2000" dirty="0" err="1">
                <a:solidFill>
                  <a:srgbClr val="0D0D0D"/>
                </a:solidFill>
                <a:latin typeface="Söhne"/>
              </a:rPr>
              <a:t>orgazmin</a:t>
            </a:r>
            <a:r>
              <a:rPr lang="tr-TR" sz="2000" dirty="0">
                <a:solidFill>
                  <a:srgbClr val="0D0D0D"/>
                </a:solidFill>
                <a:latin typeface="Söhne"/>
              </a:rPr>
              <a:t> yoğunluğunun artmasına katkıda bulunabilir.</a:t>
            </a:r>
          </a:p>
          <a:p>
            <a:pPr marL="0" indent="0">
              <a:buNone/>
            </a:pPr>
            <a:r>
              <a:rPr lang="tr-TR" sz="2000" b="1" dirty="0">
                <a:solidFill>
                  <a:srgbClr val="0D0D0D"/>
                </a:solidFill>
                <a:latin typeface="Söhne"/>
              </a:rPr>
              <a:t>Kan Doluluğu</a:t>
            </a:r>
            <a:r>
              <a:rPr lang="tr-TR" sz="2000" dirty="0">
                <a:solidFill>
                  <a:srgbClr val="0D0D0D"/>
                </a:solidFill>
                <a:latin typeface="Söhne"/>
              </a:rPr>
              <a:t>: Cinsel uyarılma sırasında </a:t>
            </a:r>
            <a:r>
              <a:rPr lang="tr-TR" sz="2000" dirty="0" err="1">
                <a:solidFill>
                  <a:srgbClr val="0D0D0D"/>
                </a:solidFill>
                <a:latin typeface="Söhne"/>
              </a:rPr>
              <a:t>vazokonjesyon</a:t>
            </a:r>
            <a:r>
              <a:rPr lang="tr-TR" sz="2000" dirty="0">
                <a:solidFill>
                  <a:srgbClr val="0D0D0D"/>
                </a:solidFill>
                <a:latin typeface="Söhne"/>
              </a:rPr>
              <a:t> (kan doluluğu) nedeniyle </a:t>
            </a:r>
            <a:r>
              <a:rPr lang="tr-TR" sz="2000" dirty="0" err="1">
                <a:solidFill>
                  <a:srgbClr val="0D0D0D"/>
                </a:solidFill>
                <a:latin typeface="Söhne"/>
              </a:rPr>
              <a:t>uterus</a:t>
            </a:r>
            <a:r>
              <a:rPr lang="tr-TR" sz="2000" dirty="0">
                <a:solidFill>
                  <a:srgbClr val="0D0D0D"/>
                </a:solidFill>
                <a:latin typeface="Söhne"/>
              </a:rPr>
              <a:t> da dahil olmak üzere </a:t>
            </a:r>
            <a:r>
              <a:rPr lang="tr-TR" sz="2000" dirty="0" err="1">
                <a:solidFill>
                  <a:srgbClr val="0D0D0D"/>
                </a:solidFill>
                <a:latin typeface="Söhne"/>
              </a:rPr>
              <a:t>pelvik</a:t>
            </a:r>
            <a:r>
              <a:rPr lang="tr-TR" sz="2000" dirty="0">
                <a:solidFill>
                  <a:srgbClr val="0D0D0D"/>
                </a:solidFill>
                <a:latin typeface="Söhne"/>
              </a:rPr>
              <a:t> organlara kan akışı artar. Bu durum, cinsel duyarlılığı ve haz almayı artırabilir.</a:t>
            </a:r>
          </a:p>
          <a:p>
            <a:pPr marL="0" indent="0">
              <a:buNone/>
            </a:pPr>
            <a:r>
              <a:rPr lang="tr-TR" sz="2000" b="1" dirty="0">
                <a:solidFill>
                  <a:srgbClr val="0D0D0D"/>
                </a:solidFill>
                <a:latin typeface="Söhne"/>
              </a:rPr>
              <a:t>Sinirsel Uyarım</a:t>
            </a:r>
            <a:r>
              <a:rPr lang="tr-TR" sz="2000" dirty="0">
                <a:solidFill>
                  <a:srgbClr val="0D0D0D"/>
                </a:solidFill>
                <a:latin typeface="Söhne"/>
              </a:rPr>
              <a:t>: </a:t>
            </a:r>
            <a:r>
              <a:rPr lang="tr-TR" sz="2000" dirty="0" err="1">
                <a:solidFill>
                  <a:srgbClr val="0D0D0D"/>
                </a:solidFill>
                <a:latin typeface="Söhne"/>
              </a:rPr>
              <a:t>Uterus</a:t>
            </a:r>
            <a:r>
              <a:rPr lang="tr-TR" sz="2000" dirty="0">
                <a:solidFill>
                  <a:srgbClr val="0D0D0D"/>
                </a:solidFill>
                <a:latin typeface="Söhne"/>
              </a:rPr>
              <a:t> ve çevresindeki yapılar, cinsel uyarım sırasında sinirsel uyarım yoluyla zevk sinyallerini beyne </a:t>
            </a:r>
            <a:r>
              <a:rPr lang="tr-TR" sz="2000" dirty="0" smtClean="0">
                <a:solidFill>
                  <a:srgbClr val="0D0D0D"/>
                </a:solidFill>
                <a:latin typeface="Söhne"/>
              </a:rPr>
              <a:t>gönderir</a:t>
            </a:r>
            <a:r>
              <a:rPr lang="tr-TR" sz="2000" dirty="0">
                <a:solidFill>
                  <a:srgbClr val="0D0D0D"/>
                </a:solidFill>
                <a:latin typeface="Söhne"/>
              </a:rPr>
              <a:t>. Bu, </a:t>
            </a:r>
            <a:r>
              <a:rPr lang="tr-TR" sz="2000" dirty="0" err="1">
                <a:solidFill>
                  <a:srgbClr val="0D0D0D"/>
                </a:solidFill>
                <a:latin typeface="Söhne"/>
              </a:rPr>
              <a:t>pelvik</a:t>
            </a:r>
            <a:r>
              <a:rPr lang="tr-TR" sz="2000" dirty="0">
                <a:solidFill>
                  <a:srgbClr val="0D0D0D"/>
                </a:solidFill>
                <a:latin typeface="Söhne"/>
              </a:rPr>
              <a:t> bölgenin genel duyarlılığını </a:t>
            </a:r>
            <a:r>
              <a:rPr lang="tr-TR" sz="2000" dirty="0" smtClean="0">
                <a:solidFill>
                  <a:srgbClr val="0D0D0D"/>
                </a:solidFill>
                <a:latin typeface="Söhne"/>
              </a:rPr>
              <a:t>artırır</a:t>
            </a:r>
            <a:r>
              <a:rPr lang="tr-TR" sz="2000" dirty="0">
                <a:solidFill>
                  <a:srgbClr val="0D0D0D"/>
                </a:solidFill>
                <a:latin typeface="Söhne"/>
              </a:rPr>
              <a:t>.</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a:t>
            </a:fld>
            <a:endParaRPr lang="tr-TR" altLang="tr-TR"/>
          </a:p>
        </p:txBody>
      </p:sp>
    </p:spTree>
    <p:extLst>
      <p:ext uri="{BB962C8B-B14F-4D97-AF65-F5344CB8AC3E}">
        <p14:creationId xmlns:p14="http://schemas.microsoft.com/office/powerpoint/2010/main" val="31340118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err="1"/>
              <a:t>Hormonal</a:t>
            </a:r>
            <a:r>
              <a:rPr lang="tr-TR" sz="2000" b="1" dirty="0"/>
              <a:t> Etkiler</a:t>
            </a:r>
            <a:r>
              <a:rPr lang="tr-TR" sz="2000" dirty="0"/>
              <a:t>: Cinsel aktivite, özellikle orgazm, </a:t>
            </a:r>
            <a:r>
              <a:rPr lang="tr-TR" sz="2000" dirty="0" err="1">
                <a:solidFill>
                  <a:srgbClr val="00B050"/>
                </a:solidFill>
              </a:rPr>
              <a:t>oksitosin</a:t>
            </a:r>
            <a:r>
              <a:rPr lang="tr-TR" sz="2000" dirty="0">
                <a:solidFill>
                  <a:srgbClr val="00B050"/>
                </a:solidFill>
              </a:rPr>
              <a:t> </a:t>
            </a:r>
            <a:r>
              <a:rPr lang="tr-TR" sz="2000" dirty="0"/>
              <a:t>hormonunun salgılanmasını tetikleyebilir. </a:t>
            </a:r>
            <a:r>
              <a:rPr lang="tr-TR" sz="2000" dirty="0" err="1"/>
              <a:t>Oksitosin</a:t>
            </a:r>
            <a:r>
              <a:rPr lang="tr-TR" sz="2000" dirty="0"/>
              <a:t>, </a:t>
            </a:r>
            <a:r>
              <a:rPr lang="tr-TR" sz="2000" dirty="0" err="1"/>
              <a:t>uterus</a:t>
            </a:r>
            <a:r>
              <a:rPr lang="tr-TR" sz="2000" dirty="0"/>
              <a:t> kasılmalarında etkilidir ve aynı zamanda insanlar arası bağlanma ve duygusal yakınlık duyguları ile ilişkilendirilir.</a:t>
            </a:r>
          </a:p>
          <a:p>
            <a:pPr marL="0" indent="0">
              <a:buNone/>
            </a:pPr>
            <a:r>
              <a:rPr lang="tr-TR" sz="2000" b="1" dirty="0"/>
              <a:t>Psikolojik ve Duygusal Etkileşim</a:t>
            </a:r>
            <a:r>
              <a:rPr lang="tr-TR" sz="2000" dirty="0"/>
              <a:t>: </a:t>
            </a:r>
            <a:r>
              <a:rPr lang="tr-TR" sz="2000" dirty="0" err="1"/>
              <a:t>Uterus</a:t>
            </a:r>
            <a:r>
              <a:rPr lang="tr-TR" sz="2000" dirty="0"/>
              <a:t> ve onun cinsel aktivite sırasında yaşadığı değişiklikler, kişinin cinsel deneyimini zenginleştirebilir ve bu da cinsel hazda psikolojik ve duygusal bir boyut ekleyebilir.</a:t>
            </a:r>
          </a:p>
          <a:p>
            <a:pPr marL="0" indent="0">
              <a:buNone/>
            </a:pPr>
            <a:r>
              <a:rPr lang="tr-TR" sz="2000" b="1" dirty="0"/>
              <a:t>İçsel Uyarım ve Zevk</a:t>
            </a:r>
            <a:r>
              <a:rPr lang="tr-TR" sz="2000" dirty="0"/>
              <a:t>: Bazı kadınlar için, özellikle G noktası </a:t>
            </a:r>
            <a:r>
              <a:rPr lang="tr-TR" sz="2000" dirty="0" err="1"/>
              <a:t>stimülasyonu</a:t>
            </a:r>
            <a:r>
              <a:rPr lang="tr-TR" sz="2000" dirty="0"/>
              <a:t> sırasında, </a:t>
            </a:r>
            <a:r>
              <a:rPr lang="tr-TR" sz="2000" dirty="0" err="1"/>
              <a:t>uterusun</a:t>
            </a:r>
            <a:r>
              <a:rPr lang="tr-TR" sz="2000" dirty="0"/>
              <a:t> iç kısmı ve çevresi duyarlıdır ve zevkli hisler üretebilir.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a:t>
            </a:fld>
            <a:endParaRPr lang="tr-TR" altLang="tr-TR"/>
          </a:p>
        </p:txBody>
      </p:sp>
    </p:spTree>
    <p:extLst>
      <p:ext uri="{BB962C8B-B14F-4D97-AF65-F5344CB8AC3E}">
        <p14:creationId xmlns:p14="http://schemas.microsoft.com/office/powerpoint/2010/main" val="495635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smtClean="0"/>
              <a:t>Vajina</a:t>
            </a:r>
            <a:r>
              <a:rPr lang="tr-TR" dirty="0"/>
              <a:t/>
            </a:r>
            <a:br>
              <a:rPr lang="tr-TR" dirty="0"/>
            </a:br>
            <a:endParaRPr lang="tr-TR" dirty="0"/>
          </a:p>
        </p:txBody>
      </p:sp>
      <p:sp>
        <p:nvSpPr>
          <p:cNvPr id="9219" name="Rectangle 3"/>
          <p:cNvSpPr>
            <a:spLocks noGrp="1" noChangeArrowheads="1"/>
          </p:cNvSpPr>
          <p:nvPr>
            <p:ph idx="1"/>
          </p:nvPr>
        </p:nvSpPr>
        <p:spPr/>
        <p:txBody>
          <a:bodyPr/>
          <a:lstStyle/>
          <a:p>
            <a:pPr marL="0" indent="0" eaLnBrk="1" hangingPunct="1">
              <a:buNone/>
            </a:pPr>
            <a:r>
              <a:rPr lang="tr-TR" altLang="tr-TR" sz="2000" dirty="0" smtClean="0"/>
              <a:t>Dış vajinal açıklıktan rahim ağzına doğru uzanan, elastik, kaslardan oluşmuş </a:t>
            </a:r>
            <a:r>
              <a:rPr lang="tr-TR" altLang="tr-TR" sz="2000" dirty="0" smtClean="0">
                <a:solidFill>
                  <a:srgbClr val="C00000"/>
                </a:solidFill>
              </a:rPr>
              <a:t>tüp şeklinde </a:t>
            </a:r>
            <a:r>
              <a:rPr lang="tr-TR" altLang="tr-TR" sz="2000" dirty="0" smtClean="0"/>
              <a:t>bir organdır. </a:t>
            </a:r>
          </a:p>
          <a:p>
            <a:pPr marL="0" indent="0" eaLnBrk="1" hangingPunct="1">
              <a:buNone/>
            </a:pPr>
            <a:r>
              <a:rPr lang="tr-TR" altLang="tr-TR" sz="2000" dirty="0" smtClean="0"/>
              <a:t>Üç temel işlevi vardır: </a:t>
            </a:r>
          </a:p>
          <a:p>
            <a:pPr marL="914400" lvl="1" indent="-457200" eaLnBrk="1" hangingPunct="1">
              <a:buFont typeface="+mj-lt"/>
              <a:buAutoNum type="arabicPeriod"/>
            </a:pPr>
            <a:r>
              <a:rPr lang="tr-TR" altLang="tr-TR" sz="2000" dirty="0" smtClean="0"/>
              <a:t>Cinsel ilişki sırasında penisi içine almak, </a:t>
            </a:r>
          </a:p>
          <a:p>
            <a:pPr marL="914400" lvl="1" indent="-457200" eaLnBrk="1" hangingPunct="1">
              <a:buFont typeface="+mj-lt"/>
              <a:buAutoNum type="arabicPeriod"/>
            </a:pPr>
            <a:r>
              <a:rPr lang="tr-TR" altLang="tr-TR" sz="2000" dirty="0"/>
              <a:t>A</a:t>
            </a:r>
            <a:r>
              <a:rPr lang="tr-TR" altLang="tr-TR" sz="2000" dirty="0" smtClean="0"/>
              <a:t>det kanına akış sağlamak,</a:t>
            </a:r>
          </a:p>
          <a:p>
            <a:pPr marL="914400" lvl="1" indent="-457200" eaLnBrk="1" hangingPunct="1">
              <a:buFont typeface="+mj-lt"/>
              <a:buAutoNum type="arabicPeriod"/>
            </a:pPr>
            <a:r>
              <a:rPr lang="tr-TR" altLang="tr-TR" sz="2000" dirty="0"/>
              <a:t>D</a:t>
            </a:r>
            <a:r>
              <a:rPr lang="tr-TR" altLang="tr-TR" sz="2000" dirty="0" smtClean="0"/>
              <a:t>oğum sırasında bebeğin geçişi için doğum kanalı olmak. </a:t>
            </a:r>
          </a:p>
          <a:p>
            <a:pPr eaLnBrk="1" hangingPunct="1"/>
            <a:r>
              <a:rPr lang="tr-TR" altLang="tr-TR" sz="2000" dirty="0" smtClean="0"/>
              <a:t>Ortalama </a:t>
            </a:r>
            <a:r>
              <a:rPr lang="tr-TR" altLang="tr-TR" sz="2000" dirty="0" smtClean="0">
                <a:solidFill>
                  <a:srgbClr val="C00000"/>
                </a:solidFill>
              </a:rPr>
              <a:t>10–15 cm </a:t>
            </a:r>
            <a:r>
              <a:rPr lang="tr-TR" altLang="tr-TR" sz="2000" dirty="0" smtClean="0"/>
              <a:t>uzunluğundadır. </a:t>
            </a:r>
          </a:p>
          <a:p>
            <a:pPr eaLnBrk="1" hangingPunct="1"/>
            <a:r>
              <a:rPr lang="tr-TR" altLang="tr-TR" sz="2000" dirty="0" smtClean="0"/>
              <a:t>Deri, kas ve </a:t>
            </a:r>
            <a:r>
              <a:rPr lang="tr-TR" altLang="tr-TR" sz="2000" dirty="0" err="1" smtClean="0"/>
              <a:t>fibröz</a:t>
            </a:r>
            <a:r>
              <a:rPr lang="tr-TR" altLang="tr-TR" sz="2000" dirty="0" smtClean="0"/>
              <a:t> dokudan yapılmıştır. İleri derecede esneme yeteneği vardır. </a:t>
            </a:r>
          </a:p>
          <a:p>
            <a:pPr eaLnBrk="1" hangingPunct="1"/>
            <a:r>
              <a:rPr lang="tr-TR" altLang="tr-TR" sz="2000" dirty="0" smtClean="0"/>
              <a:t>İstirahatte duvarları birbirine değerken,  gerektiğinde tampon, </a:t>
            </a:r>
            <a:r>
              <a:rPr lang="tr-TR" altLang="tr-TR" sz="2000" dirty="0" err="1" smtClean="0"/>
              <a:t>spekülüm</a:t>
            </a:r>
            <a:r>
              <a:rPr lang="tr-TR" altLang="tr-TR" sz="2000" dirty="0" smtClean="0"/>
              <a:t>, penis veya bebeğin geçebileceği kadar genişleyebilir. </a:t>
            </a:r>
          </a:p>
        </p:txBody>
      </p:sp>
      <p:sp>
        <p:nvSpPr>
          <p:cNvPr id="9221"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00BBD428-0898-4AA9-BD58-F02BCB1269E6}" type="slidenum">
              <a:rPr lang="tr-TR" altLang="tr-TR" smtClean="0"/>
              <a:pPr>
                <a:defRPr/>
              </a:pPr>
              <a:t>14</a:t>
            </a:fld>
            <a:endParaRPr lang="tr-TR" alt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67544" y="764704"/>
            <a:ext cx="8229600" cy="5654675"/>
          </a:xfrm>
        </p:spPr>
        <p:txBody>
          <a:bodyPr/>
          <a:lstStyle/>
          <a:p>
            <a:pPr lvl="0" eaLnBrk="1" hangingPunct="1">
              <a:lnSpc>
                <a:spcPct val="150000"/>
              </a:lnSpc>
            </a:pPr>
            <a:r>
              <a:rPr lang="tr-TR" altLang="tr-TR" sz="2000" dirty="0">
                <a:solidFill>
                  <a:srgbClr val="000000"/>
                </a:solidFill>
              </a:rPr>
              <a:t>Vajina içinde uzanan  düzensiz  kabartılara </a:t>
            </a:r>
            <a:r>
              <a:rPr lang="tr-TR" altLang="tr-TR" sz="2000" b="1" dirty="0" err="1">
                <a:solidFill>
                  <a:srgbClr val="C00000"/>
                </a:solidFill>
              </a:rPr>
              <a:t>ruga</a:t>
            </a:r>
            <a:r>
              <a:rPr lang="tr-TR" altLang="tr-TR" sz="2000" dirty="0">
                <a:solidFill>
                  <a:srgbClr val="000000"/>
                </a:solidFill>
              </a:rPr>
              <a:t> adı verilir. Ruganın olmaması düz kas kaybını gösterir. Bu durum yaşlanma, menopoz veya </a:t>
            </a:r>
            <a:r>
              <a:rPr lang="tr-TR" altLang="tr-TR" sz="2000" dirty="0" err="1">
                <a:solidFill>
                  <a:srgbClr val="000000"/>
                </a:solidFill>
              </a:rPr>
              <a:t>pelvik</a:t>
            </a:r>
            <a:r>
              <a:rPr lang="tr-TR" altLang="tr-TR" sz="2000" dirty="0">
                <a:solidFill>
                  <a:srgbClr val="000000"/>
                </a:solidFill>
              </a:rPr>
              <a:t> taban </a:t>
            </a:r>
            <a:r>
              <a:rPr lang="tr-TR" altLang="tr-TR" sz="2000" dirty="0" err="1">
                <a:solidFill>
                  <a:srgbClr val="000000"/>
                </a:solidFill>
              </a:rPr>
              <a:t>prolapsusuna</a:t>
            </a:r>
            <a:r>
              <a:rPr lang="tr-TR" altLang="tr-TR" sz="2000" dirty="0">
                <a:solidFill>
                  <a:srgbClr val="000000"/>
                </a:solidFill>
              </a:rPr>
              <a:t> bağlı olarak oluşabilir.</a:t>
            </a:r>
          </a:p>
          <a:p>
            <a:pPr eaLnBrk="1" hangingPunct="1">
              <a:lnSpc>
                <a:spcPct val="150000"/>
              </a:lnSpc>
            </a:pPr>
            <a:r>
              <a:rPr lang="tr-TR" altLang="tr-TR" sz="2000" dirty="0" smtClean="0"/>
              <a:t>Vajinanın iç örtüsü </a:t>
            </a:r>
            <a:r>
              <a:rPr lang="tr-TR" altLang="tr-TR" sz="2000" dirty="0" smtClean="0">
                <a:solidFill>
                  <a:srgbClr val="C00000"/>
                </a:solidFill>
              </a:rPr>
              <a:t>mukoza</a:t>
            </a:r>
            <a:r>
              <a:rPr lang="tr-TR" altLang="tr-TR" sz="2000" dirty="0" smtClean="0"/>
              <a:t> olarak adlandırılır ve ağız içi dokusuna benzer. </a:t>
            </a:r>
          </a:p>
          <a:p>
            <a:pPr eaLnBrk="1" hangingPunct="1">
              <a:lnSpc>
                <a:spcPct val="150000"/>
              </a:lnSpc>
            </a:pPr>
            <a:r>
              <a:rPr lang="tr-TR" altLang="tr-TR" sz="2000" dirty="0" err="1" smtClean="0">
                <a:solidFill>
                  <a:srgbClr val="C00000"/>
                </a:solidFill>
              </a:rPr>
              <a:t>Lubrikasyon</a:t>
            </a:r>
            <a:r>
              <a:rPr lang="tr-TR" altLang="tr-TR" sz="2000" dirty="0" smtClean="0"/>
              <a:t> (vajinal ıslaklık) vajinal dolgunluk sonucu  vajina duvarından salgılanan kaygan sıvıyla oluşur. </a:t>
            </a:r>
          </a:p>
          <a:p>
            <a:pPr lvl="1" eaLnBrk="1" hangingPunct="1">
              <a:lnSpc>
                <a:spcPct val="150000"/>
              </a:lnSpc>
            </a:pPr>
            <a:r>
              <a:rPr lang="tr-TR" altLang="tr-TR" sz="2000" dirty="0" smtClean="0"/>
              <a:t>Emzirme, menopoz ve adet sonrasında vajinal ıslaklık azalırken gebelik, yumurtlama ve cinsel uyarılma sırasında artar. </a:t>
            </a:r>
          </a:p>
        </p:txBody>
      </p:sp>
      <p:sp>
        <p:nvSpPr>
          <p:cNvPr id="10244" name="Alt Bilgi Yer Tutucusu 1"/>
          <p:cNvSpPr>
            <a:spLocks noGrp="1" noChangeArrowheads="1"/>
          </p:cNvSpPr>
          <p:nvPr>
            <p:ph type="ftr" sz="quarter" idx="11"/>
          </p:nvPr>
        </p:nvSpPr>
        <p:spPr>
          <a:xfrm>
            <a:off x="3203575" y="6237288"/>
            <a:ext cx="2895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15</a:t>
            </a:fld>
            <a:endParaRPr lang="tr-TR" alt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nSpc>
                <a:spcPct val="150000"/>
              </a:lnSpc>
            </a:pPr>
            <a:r>
              <a:rPr lang="tr-TR" sz="2000" dirty="0"/>
              <a:t>Vajinal ıslaklık cinsel ilişkide penisin girişini kolaylaştırır.</a:t>
            </a:r>
          </a:p>
          <a:p>
            <a:pPr>
              <a:lnSpc>
                <a:spcPct val="150000"/>
              </a:lnSpc>
            </a:pPr>
            <a:r>
              <a:rPr lang="tr-TR" sz="2000" dirty="0"/>
              <a:t>Vajinanın  nemli, kimyasal olarak dengede ve patojen bakterilerden bağımsız </a:t>
            </a:r>
            <a:r>
              <a:rPr lang="tr-TR" sz="2000" dirty="0" smtClean="0"/>
              <a:t>olmasını sağlar. </a:t>
            </a:r>
            <a:endParaRPr lang="tr-TR" sz="2000" dirty="0"/>
          </a:p>
          <a:p>
            <a:pPr marL="0" indent="0">
              <a:lnSpc>
                <a:spcPct val="150000"/>
              </a:lnSpc>
              <a:buNone/>
            </a:pPr>
            <a:r>
              <a:rPr lang="tr-TR" sz="2000" dirty="0"/>
              <a:t>Vajina kan damarlarında </a:t>
            </a:r>
            <a:r>
              <a:rPr lang="tr-TR" sz="2000" dirty="0" smtClean="0"/>
              <a:t>zengindir. Sinir </a:t>
            </a:r>
            <a:r>
              <a:rPr lang="tr-TR" sz="2000" dirty="0"/>
              <a:t>sonlanması </a:t>
            </a:r>
            <a:r>
              <a:rPr lang="tr-TR" sz="2000" dirty="0" smtClean="0"/>
              <a:t>ise vajina </a:t>
            </a:r>
            <a:r>
              <a:rPr lang="tr-TR" sz="2000" dirty="0"/>
              <a:t>girişi hariç çok azdır. </a:t>
            </a:r>
          </a:p>
          <a:p>
            <a:pPr>
              <a:lnSpc>
                <a:spcPct val="150000"/>
              </a:lnSpc>
            </a:pPr>
            <a:r>
              <a:rPr lang="tr-TR" sz="2000" dirty="0"/>
              <a:t>Bazı  kadınlar sadece vajinanın üçte bir dış kısmının temasa duyarlı </a:t>
            </a:r>
            <a:r>
              <a:rPr lang="tr-TR" sz="2000" dirty="0" smtClean="0"/>
              <a:t>olduğunu diğerleri </a:t>
            </a:r>
            <a:r>
              <a:rPr lang="tr-TR" sz="2000" dirty="0"/>
              <a:t>vajina ön duvarına ve </a:t>
            </a:r>
            <a:r>
              <a:rPr lang="tr-TR" sz="2000" dirty="0" err="1"/>
              <a:t>servikse</a:t>
            </a:r>
            <a:r>
              <a:rPr lang="tr-TR" sz="2000" dirty="0"/>
              <a:t> olan basınca duyarlı olduklarını bildirmişlerdir. </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16</a:t>
            </a:fld>
            <a:endParaRPr lang="tr-TR" altLang="tr-TR"/>
          </a:p>
        </p:txBody>
      </p:sp>
    </p:spTree>
    <p:extLst>
      <p:ext uri="{BB962C8B-B14F-4D97-AF65-F5344CB8AC3E}">
        <p14:creationId xmlns:p14="http://schemas.microsoft.com/office/powerpoint/2010/main" val="14353270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smtClean="0"/>
              <a:t>Vajinanın </a:t>
            </a:r>
            <a:r>
              <a:rPr lang="tr-TR" sz="3600" dirty="0"/>
              <a:t>Cinsel Haz Almadaki Rolü</a:t>
            </a:r>
          </a:p>
        </p:txBody>
      </p:sp>
      <p:sp>
        <p:nvSpPr>
          <p:cNvPr id="3" name="İçerik Yer Tutucusu 2"/>
          <p:cNvSpPr>
            <a:spLocks noGrp="1"/>
          </p:cNvSpPr>
          <p:nvPr>
            <p:ph idx="1"/>
          </p:nvPr>
        </p:nvSpPr>
        <p:spPr/>
        <p:txBody>
          <a:bodyPr/>
          <a:lstStyle/>
          <a:p>
            <a:pPr>
              <a:lnSpc>
                <a:spcPct val="150000"/>
              </a:lnSpc>
            </a:pPr>
            <a:r>
              <a:rPr lang="tr-TR" sz="2000" b="1" dirty="0"/>
              <a:t>Duyusal Alıcıların Varlığı: </a:t>
            </a:r>
            <a:r>
              <a:rPr lang="tr-TR" sz="2000" dirty="0"/>
              <a:t>Vajina, özellikle giriş bölgesinde bulunan yoğun sinir uçları sayesinde cinsel uyarılmaya duyarlıdır. Bu sinir uçları, dokunma ve </a:t>
            </a:r>
            <a:r>
              <a:rPr lang="tr-TR" sz="2000" dirty="0" err="1"/>
              <a:t>penetrasyon</a:t>
            </a:r>
            <a:r>
              <a:rPr lang="tr-TR" sz="2000" dirty="0"/>
              <a:t> sırasında alınan duyusal bilgileri beyne ileterek cinsel haz hissine katkıda bulunur.</a:t>
            </a:r>
          </a:p>
          <a:p>
            <a:pPr>
              <a:lnSpc>
                <a:spcPct val="150000"/>
              </a:lnSpc>
            </a:pPr>
            <a:r>
              <a:rPr lang="tr-TR" sz="2000" b="1" dirty="0" err="1" smtClean="0"/>
              <a:t>Lubrikasyon</a:t>
            </a:r>
            <a:r>
              <a:rPr lang="tr-TR" sz="2000" b="1" dirty="0" smtClean="0"/>
              <a:t> </a:t>
            </a:r>
            <a:r>
              <a:rPr lang="tr-TR" sz="2000" b="1" dirty="0"/>
              <a:t>(Kayganlaşma): </a:t>
            </a:r>
            <a:r>
              <a:rPr lang="tr-TR" sz="2000" dirty="0"/>
              <a:t>Cinsel uyarılma sırasında vajina, doğal </a:t>
            </a:r>
            <a:r>
              <a:rPr lang="tr-TR" sz="2000" dirty="0" err="1"/>
              <a:t>lubrikasyonunu</a:t>
            </a:r>
            <a:r>
              <a:rPr lang="tr-TR" sz="2000" dirty="0"/>
              <a:t> artırarak cinsel ilişkiyi daha konforlu ve zevkli hale getirir. Bu </a:t>
            </a:r>
            <a:r>
              <a:rPr lang="tr-TR" sz="2000" dirty="0" err="1"/>
              <a:t>lubrikasyon</a:t>
            </a:r>
            <a:r>
              <a:rPr lang="tr-TR" sz="2000" dirty="0"/>
              <a:t>, sürtünmeyi azaltır ve cinsel temas sırasında rahatlık sağlar.</a:t>
            </a:r>
          </a:p>
          <a:p>
            <a:pPr>
              <a:lnSpc>
                <a:spcPct val="150000"/>
              </a:lnSpc>
            </a:pPr>
            <a:endParaRPr lang="tr-TR" sz="2000" dirty="0"/>
          </a:p>
          <a:p>
            <a:endParaRPr lang="tr-TR" sz="1200" dirty="0"/>
          </a:p>
          <a:p>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17</a:t>
            </a:fld>
            <a:endParaRPr lang="tr-TR" altLang="tr-TR"/>
          </a:p>
        </p:txBody>
      </p:sp>
    </p:spTree>
    <p:extLst>
      <p:ext uri="{BB962C8B-B14F-4D97-AF65-F5344CB8AC3E}">
        <p14:creationId xmlns:p14="http://schemas.microsoft.com/office/powerpoint/2010/main" val="3826974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nSpc>
                <a:spcPct val="150000"/>
              </a:lnSpc>
            </a:pPr>
            <a:r>
              <a:rPr lang="tr-TR" sz="2000" b="1" dirty="0">
                <a:solidFill>
                  <a:srgbClr val="000000"/>
                </a:solidFill>
              </a:rPr>
              <a:t>Vajinal Genişleme ve Uzama: </a:t>
            </a:r>
            <a:r>
              <a:rPr lang="tr-TR" sz="2000" dirty="0">
                <a:solidFill>
                  <a:srgbClr val="000000"/>
                </a:solidFill>
              </a:rPr>
              <a:t>Cinsel uyarılma ile vajina genişler ve uzar, bu da penisin veya cinsel oyuncakların girişine izin verirken daha fazla esneklik sağlar. Bu adaptasyon, </a:t>
            </a:r>
            <a:r>
              <a:rPr lang="tr-TR" sz="2000" dirty="0" err="1">
                <a:solidFill>
                  <a:srgbClr val="000000"/>
                </a:solidFill>
              </a:rPr>
              <a:t>penetrasyon</a:t>
            </a:r>
            <a:r>
              <a:rPr lang="tr-TR" sz="2000" dirty="0">
                <a:solidFill>
                  <a:srgbClr val="000000"/>
                </a:solidFill>
              </a:rPr>
              <a:t> sırasında rahatlık ve zevki artırır.</a:t>
            </a:r>
          </a:p>
          <a:p>
            <a:pPr lvl="0">
              <a:lnSpc>
                <a:spcPct val="150000"/>
              </a:lnSpc>
            </a:pPr>
            <a:r>
              <a:rPr lang="tr-TR" sz="2000" b="1" dirty="0" smtClean="0">
                <a:solidFill>
                  <a:srgbClr val="000000"/>
                </a:solidFill>
              </a:rPr>
              <a:t>G </a:t>
            </a:r>
            <a:r>
              <a:rPr lang="tr-TR" sz="2000" b="1" dirty="0">
                <a:solidFill>
                  <a:srgbClr val="000000"/>
                </a:solidFill>
              </a:rPr>
              <a:t>Noktası ve Diğer Hassas Alanlar</a:t>
            </a:r>
            <a:r>
              <a:rPr lang="tr-TR" sz="2000" dirty="0">
                <a:solidFill>
                  <a:srgbClr val="000000"/>
                </a:solidFill>
              </a:rPr>
              <a:t>: Vajina içinde, özellikle ön duvarda yer alan G noktası gibi belirli alanlar, dokunulduğunda veya uygun şekilde uyarıldığında yoğun zevk hissi verebilir. G noktasının yanı sıra, vajinanın farklı bölümleri de kişiye özel duyarlılık gösterebilir.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18</a:t>
            </a:fld>
            <a:endParaRPr lang="tr-TR" altLang="tr-TR"/>
          </a:p>
        </p:txBody>
      </p:sp>
    </p:spTree>
    <p:extLst>
      <p:ext uri="{BB962C8B-B14F-4D97-AF65-F5344CB8AC3E}">
        <p14:creationId xmlns:p14="http://schemas.microsoft.com/office/powerpoint/2010/main" val="742729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nSpc>
                <a:spcPct val="150000"/>
              </a:lnSpc>
            </a:pPr>
            <a:r>
              <a:rPr lang="tr-TR" sz="2000" b="1" dirty="0">
                <a:solidFill>
                  <a:srgbClr val="000000"/>
                </a:solidFill>
              </a:rPr>
              <a:t>Ritmik Kasılmalar: </a:t>
            </a:r>
            <a:r>
              <a:rPr lang="tr-TR" sz="2000" dirty="0">
                <a:solidFill>
                  <a:srgbClr val="000000"/>
                </a:solidFill>
              </a:rPr>
              <a:t>Orgazm sırasında vajinal kaslar ritmik olarak kasılır. Bu kasılmalar, cinsel hazın doruk noktasını oluşturan yoğun zevk hissine katkıda bulunur.</a:t>
            </a:r>
          </a:p>
          <a:p>
            <a:pPr lvl="0">
              <a:lnSpc>
                <a:spcPct val="150000"/>
              </a:lnSpc>
            </a:pPr>
            <a:r>
              <a:rPr lang="tr-TR" sz="2000" b="1" dirty="0" smtClean="0">
                <a:solidFill>
                  <a:srgbClr val="000000"/>
                </a:solidFill>
              </a:rPr>
              <a:t>Psikolojik </a:t>
            </a:r>
            <a:r>
              <a:rPr lang="tr-TR" sz="2000" b="1" dirty="0">
                <a:solidFill>
                  <a:srgbClr val="000000"/>
                </a:solidFill>
              </a:rPr>
              <a:t>ve Duygusal Boyut: </a:t>
            </a:r>
            <a:r>
              <a:rPr lang="tr-TR" sz="2000" dirty="0">
                <a:solidFill>
                  <a:srgbClr val="000000"/>
                </a:solidFill>
              </a:rPr>
              <a:t>Vajina, sadece fizyolojik bir organ değil, aynı zamanda kadın cinselliğinin ve kimliğinin bir parçası olarak görülebilir. Bu nedenle, vajina ve onunla ilişkili cinsel aktiviteler, duygusal bağlantı, özgüven ve cinsel kimlik duygusunu da etkileyebilir.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19</a:t>
            </a:fld>
            <a:endParaRPr lang="tr-TR" altLang="tr-TR"/>
          </a:p>
        </p:txBody>
      </p:sp>
    </p:spTree>
    <p:extLst>
      <p:ext uri="{BB962C8B-B14F-4D97-AF65-F5344CB8AC3E}">
        <p14:creationId xmlns:p14="http://schemas.microsoft.com/office/powerpoint/2010/main" val="2283495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4258816" cy="4525963"/>
          </a:xfrm>
        </p:spPr>
        <p:txBody>
          <a:bodyPr/>
          <a:lstStyle/>
          <a:p>
            <a:r>
              <a:rPr lang="tr-TR" sz="2000" dirty="0"/>
              <a:t>Vajinanın cinsel haz almadaki rolü, karmaşık bir duyusal, duygusal ve fizyolojik süreçler bütünüdür. </a:t>
            </a:r>
            <a:endParaRPr lang="tr-TR" sz="2000" dirty="0" smtClean="0"/>
          </a:p>
          <a:p>
            <a:r>
              <a:rPr lang="tr-TR" sz="2000" dirty="0" smtClean="0"/>
              <a:t>Her </a:t>
            </a:r>
            <a:r>
              <a:rPr lang="tr-TR" sz="2000" dirty="0"/>
              <a:t>kadının vücudu ve cinsel tercihleri benzersiz olduğundan, vajinanın cinsel hazdaki spesifik rolü kişiden kişiye farklılık gösterir. </a:t>
            </a:r>
            <a:endParaRPr lang="tr-TR" sz="2000" dirty="0" smtClean="0"/>
          </a:p>
          <a:p>
            <a:r>
              <a:rPr lang="tr-TR" sz="2000" dirty="0" smtClean="0"/>
              <a:t>Cinsel </a:t>
            </a:r>
            <a:r>
              <a:rPr lang="tr-TR" sz="2000" dirty="0"/>
              <a:t>sağlık ve haz, bireysel keşif, iletişim ve rahatlıkla doğrudan ilişkilidir.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20</a:t>
            </a:fld>
            <a:endParaRPr lang="tr-TR" altLang="tr-TR"/>
          </a:p>
        </p:txBody>
      </p:sp>
    </p:spTree>
    <p:extLst>
      <p:ext uri="{BB962C8B-B14F-4D97-AF65-F5344CB8AC3E}">
        <p14:creationId xmlns:p14="http://schemas.microsoft.com/office/powerpoint/2010/main" val="42059810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sz="3600" dirty="0" smtClean="0"/>
              <a:t>G Noktası</a:t>
            </a:r>
            <a:endParaRPr lang="tr-TR" sz="3600" dirty="0"/>
          </a:p>
        </p:txBody>
      </p:sp>
      <p:sp>
        <p:nvSpPr>
          <p:cNvPr id="11267" name="Rectangle 6"/>
          <p:cNvSpPr>
            <a:spLocks noGrp="1" noChangeArrowheads="1"/>
          </p:cNvSpPr>
          <p:nvPr>
            <p:ph idx="1"/>
          </p:nvPr>
        </p:nvSpPr>
        <p:spPr>
          <a:xfrm>
            <a:off x="4572000" y="1628800"/>
            <a:ext cx="4176464" cy="4209331"/>
          </a:xfrm>
        </p:spPr>
        <p:txBody>
          <a:bodyPr/>
          <a:lstStyle/>
          <a:p>
            <a:pPr eaLnBrk="1" hangingPunct="1">
              <a:lnSpc>
                <a:spcPct val="150000"/>
              </a:lnSpc>
            </a:pPr>
            <a:r>
              <a:rPr lang="tr-TR" altLang="tr-TR" sz="2000" dirty="0"/>
              <a:t>Adını, </a:t>
            </a:r>
            <a:r>
              <a:rPr lang="tr-TR" altLang="tr-TR" sz="2000" dirty="0" smtClean="0"/>
              <a:t>bu </a:t>
            </a:r>
            <a:r>
              <a:rPr lang="tr-TR" altLang="tr-TR" sz="2000" dirty="0"/>
              <a:t>bölgeyi 1950'lerde tanımlayan Alman jinekolog </a:t>
            </a:r>
            <a:r>
              <a:rPr lang="tr-TR" altLang="tr-TR" sz="2000" dirty="0" err="1"/>
              <a:t>Ernst</a:t>
            </a:r>
            <a:r>
              <a:rPr lang="tr-TR" altLang="tr-TR" sz="2000" dirty="0"/>
              <a:t> </a:t>
            </a:r>
            <a:r>
              <a:rPr lang="tr-TR" altLang="tr-TR" sz="2000" dirty="0" err="1"/>
              <a:t>Gräfenberg'ten</a:t>
            </a:r>
            <a:r>
              <a:rPr lang="tr-TR" altLang="tr-TR" sz="2000" dirty="0"/>
              <a:t> alır. </a:t>
            </a:r>
          </a:p>
          <a:p>
            <a:pPr eaLnBrk="1" hangingPunct="1">
              <a:lnSpc>
                <a:spcPct val="150000"/>
              </a:lnSpc>
            </a:pPr>
            <a:r>
              <a:rPr lang="tr-TR" altLang="tr-TR" sz="2000" dirty="0" smtClean="0"/>
              <a:t>Anatomik olarak 1980'de ayırt edilmiştir (</a:t>
            </a:r>
            <a:r>
              <a:rPr lang="tr-TR" altLang="tr-TR" sz="2000" dirty="0" err="1" smtClean="0"/>
              <a:t>Ladas</a:t>
            </a:r>
            <a:r>
              <a:rPr lang="tr-TR" altLang="tr-TR" sz="2000" dirty="0" smtClean="0"/>
              <a:t> ve ark).</a:t>
            </a:r>
          </a:p>
          <a:p>
            <a:pPr eaLnBrk="1" hangingPunct="1">
              <a:lnSpc>
                <a:spcPct val="150000"/>
              </a:lnSpc>
            </a:pPr>
            <a:r>
              <a:rPr lang="tr-TR" altLang="tr-TR" sz="2000" dirty="0" smtClean="0"/>
              <a:t>Vajinanın ön duvarında, hemen </a:t>
            </a:r>
            <a:r>
              <a:rPr lang="tr-TR" altLang="tr-TR" sz="2000" dirty="0" err="1" smtClean="0"/>
              <a:t>üretranın</a:t>
            </a:r>
            <a:r>
              <a:rPr lang="tr-TR" altLang="tr-TR" sz="2000" dirty="0" smtClean="0"/>
              <a:t> altındadır. </a:t>
            </a:r>
          </a:p>
          <a:p>
            <a:pPr eaLnBrk="1" hangingPunct="1">
              <a:lnSpc>
                <a:spcPct val="150000"/>
              </a:lnSpc>
            </a:pPr>
            <a:r>
              <a:rPr lang="tr-TR" altLang="tr-TR" sz="2000" dirty="0" smtClean="0"/>
              <a:t>Uyarıldığında şişerek hacmi artar.</a:t>
            </a:r>
          </a:p>
          <a:p>
            <a:pPr eaLnBrk="1" hangingPunct="1">
              <a:lnSpc>
                <a:spcPct val="90000"/>
              </a:lnSpc>
            </a:pPr>
            <a:endParaRPr lang="tr-TR" altLang="tr-TR" sz="2000" dirty="0" smtClean="0"/>
          </a:p>
          <a:p>
            <a:pPr eaLnBrk="1" hangingPunct="1">
              <a:lnSpc>
                <a:spcPct val="90000"/>
              </a:lnSpc>
            </a:pPr>
            <a:endParaRPr lang="tr-TR" altLang="tr-TR" sz="2000" dirty="0" smtClean="0"/>
          </a:p>
        </p:txBody>
      </p:sp>
      <p:sp>
        <p:nvSpPr>
          <p:cNvPr id="11269"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smtClean="0"/>
              <a:t>Prof. Dr. Sultan Doğan</a:t>
            </a:r>
            <a:endParaRPr lang="tr-TR" dirty="0" smtClean="0"/>
          </a:p>
        </p:txBody>
      </p:sp>
      <p:sp>
        <p:nvSpPr>
          <p:cNvPr id="2" name="Slayt Numarası Yer Tutucusu 1"/>
          <p:cNvSpPr>
            <a:spLocks noGrp="1"/>
          </p:cNvSpPr>
          <p:nvPr>
            <p:ph type="sldNum" sz="quarter" idx="12"/>
          </p:nvPr>
        </p:nvSpPr>
        <p:spPr/>
        <p:txBody>
          <a:bodyPr/>
          <a:lstStyle/>
          <a:p>
            <a:pPr>
              <a:defRPr/>
            </a:pPr>
            <a:fld id="{00BBD428-0898-4AA9-BD58-F02BCB1269E6}" type="slidenum">
              <a:rPr lang="tr-TR" altLang="tr-TR" smtClean="0"/>
              <a:pPr>
                <a:defRPr/>
              </a:pPr>
              <a:t>21</a:t>
            </a:fld>
            <a:endParaRPr lang="tr-TR" altLang="tr-TR"/>
          </a:p>
        </p:txBody>
      </p:sp>
      <p:pic>
        <p:nvPicPr>
          <p:cNvPr id="11268" name="Picture 8" descr="g-spo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90" y="2636912"/>
            <a:ext cx="3911222" cy="360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067944" y="1382042"/>
            <a:ext cx="4906888" cy="4525963"/>
          </a:xfrm>
        </p:spPr>
        <p:txBody>
          <a:bodyPr/>
          <a:lstStyle/>
          <a:p>
            <a:endParaRPr lang="tr-TR" sz="2000" dirty="0" smtClean="0">
              <a:solidFill>
                <a:srgbClr val="0D0D0D"/>
              </a:solidFill>
              <a:latin typeface="Söhne"/>
            </a:endParaRPr>
          </a:p>
          <a:p>
            <a:r>
              <a:rPr lang="tr-TR" sz="2000" dirty="0" smtClean="0">
                <a:solidFill>
                  <a:srgbClr val="0D0D0D"/>
                </a:solidFill>
                <a:latin typeface="Söhne"/>
              </a:rPr>
              <a:t>Cinsel </a:t>
            </a:r>
            <a:r>
              <a:rPr lang="tr-TR" sz="2000" dirty="0">
                <a:solidFill>
                  <a:srgbClr val="0D0D0D"/>
                </a:solidFill>
                <a:latin typeface="Söhne"/>
              </a:rPr>
              <a:t>uyarılma ve zevk ile </a:t>
            </a:r>
            <a:r>
              <a:rPr lang="tr-TR" sz="2000" dirty="0" smtClean="0">
                <a:solidFill>
                  <a:srgbClr val="0D0D0D"/>
                </a:solidFill>
                <a:latin typeface="Söhne"/>
              </a:rPr>
              <a:t>ilişkilendirilir.</a:t>
            </a:r>
          </a:p>
          <a:p>
            <a:r>
              <a:rPr lang="tr-TR" sz="2000" dirty="0" smtClean="0">
                <a:solidFill>
                  <a:srgbClr val="0D0D0D"/>
                </a:solidFill>
                <a:latin typeface="Söhne"/>
              </a:rPr>
              <a:t>G </a:t>
            </a:r>
            <a:r>
              <a:rPr lang="tr-TR" sz="2000" dirty="0">
                <a:solidFill>
                  <a:srgbClr val="0D0D0D"/>
                </a:solidFill>
                <a:latin typeface="Söhne"/>
              </a:rPr>
              <a:t>noktasının tam konumu ve varlığı, kadından kadına değişiklik gösterir ve hatta bazı uzmanlar arasında G noktasının varlığı üzerine devam eden tartışmalar vardır</a:t>
            </a:r>
            <a:r>
              <a:rPr lang="tr-TR" sz="2000" dirty="0" smtClean="0">
                <a:solidFill>
                  <a:srgbClr val="0D0D0D"/>
                </a:solidFill>
                <a:latin typeface="Söhne"/>
              </a:rPr>
              <a:t>.</a:t>
            </a:r>
          </a:p>
          <a:p>
            <a:r>
              <a:rPr lang="tr-TR" sz="2000" dirty="0" smtClean="0">
                <a:solidFill>
                  <a:srgbClr val="0D0D0D"/>
                </a:solidFill>
                <a:latin typeface="Söhne"/>
              </a:rPr>
              <a:t>Ancak</a:t>
            </a:r>
            <a:r>
              <a:rPr lang="tr-TR" sz="2000" dirty="0">
                <a:solidFill>
                  <a:srgbClr val="0D0D0D"/>
                </a:solidFill>
                <a:latin typeface="Söhne"/>
              </a:rPr>
              <a:t>, birçok kadın bu bölgenin dokunulduğunda veya uygun şekilde uyarıldığında yoğun zevk hissi verebildiğini bildirmiştir.</a:t>
            </a:r>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22</a:t>
            </a:fld>
            <a:endParaRPr lang="tr-TR" altLang="tr-TR"/>
          </a:p>
        </p:txBody>
      </p:sp>
      <p:pic>
        <p:nvPicPr>
          <p:cNvPr id="6" name="Picture 2" descr="C:\Users\Altan Doğan\Desktop\shutterstock\vajinismu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060848"/>
            <a:ext cx="3960440"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103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67544" y="1412776"/>
            <a:ext cx="8229600" cy="4525963"/>
          </a:xfrm>
        </p:spPr>
        <p:txBody>
          <a:bodyPr/>
          <a:lstStyle/>
          <a:p>
            <a:pPr>
              <a:buFont typeface="Arial"/>
              <a:buChar char="•"/>
            </a:pPr>
            <a:r>
              <a:rPr lang="tr-TR" sz="2000" b="1" dirty="0">
                <a:solidFill>
                  <a:srgbClr val="0D0D0D"/>
                </a:solidFill>
                <a:latin typeface="Söhne"/>
              </a:rPr>
              <a:t>Konumu</a:t>
            </a:r>
            <a:r>
              <a:rPr lang="tr-TR" sz="2000" dirty="0">
                <a:solidFill>
                  <a:srgbClr val="0D0D0D"/>
                </a:solidFill>
                <a:latin typeface="Söhne"/>
              </a:rPr>
              <a:t>: G noktası, vajina girişinin yaklaşık 2-3 cm içinde, vajinanın ön duvarında yer alır. İdrar kesesinin hemen altında bulunur ve parmakla vajina içine doğru baskı uygulandığında hissedilebilir bir alan olarak tanımlanabilir.</a:t>
            </a:r>
          </a:p>
          <a:p>
            <a:pPr>
              <a:buFont typeface="Arial"/>
              <a:buChar char="•"/>
            </a:pPr>
            <a:r>
              <a:rPr lang="tr-TR" sz="2000" b="1" dirty="0">
                <a:solidFill>
                  <a:srgbClr val="0D0D0D"/>
                </a:solidFill>
                <a:latin typeface="Söhne"/>
              </a:rPr>
              <a:t>Doku Farklılıkları</a:t>
            </a:r>
            <a:r>
              <a:rPr lang="tr-TR" sz="2000" dirty="0">
                <a:solidFill>
                  <a:srgbClr val="0D0D0D"/>
                </a:solidFill>
                <a:latin typeface="Söhne"/>
              </a:rPr>
              <a:t>: G noktasının bulunduğu bölge, çevresindeki dokudan biraz daha pürüzlü veya taneli hissedilebilir. Bu doku farkı, bazı kadınlarda daha belirgin olabilir.</a:t>
            </a:r>
          </a:p>
          <a:p>
            <a:pPr>
              <a:buFont typeface="Arial"/>
              <a:buChar char="•"/>
            </a:pPr>
            <a:r>
              <a:rPr lang="tr-TR" sz="2000" b="1" dirty="0">
                <a:solidFill>
                  <a:srgbClr val="0D0D0D"/>
                </a:solidFill>
                <a:latin typeface="Söhne"/>
              </a:rPr>
              <a:t>Uyarılma ve Tepki</a:t>
            </a:r>
            <a:r>
              <a:rPr lang="tr-TR" sz="2000" dirty="0">
                <a:solidFill>
                  <a:srgbClr val="0D0D0D"/>
                </a:solidFill>
                <a:latin typeface="Söhne"/>
              </a:rPr>
              <a:t>: Uygun şekilde uyarıldığında, G noktası kadınlarda yoğun cinsel zevk, güçlü orgazmlar ve bazı durumlarda </a:t>
            </a:r>
            <a:r>
              <a:rPr lang="tr-TR" sz="2000" dirty="0" err="1">
                <a:solidFill>
                  <a:srgbClr val="0D0D0D"/>
                </a:solidFill>
                <a:latin typeface="Söhne"/>
              </a:rPr>
              <a:t>ejakülasyon</a:t>
            </a:r>
            <a:r>
              <a:rPr lang="tr-TR" sz="2000" dirty="0">
                <a:solidFill>
                  <a:srgbClr val="0D0D0D"/>
                </a:solidFill>
                <a:latin typeface="Söhne"/>
              </a:rPr>
              <a:t> (kadın </a:t>
            </a:r>
            <a:r>
              <a:rPr lang="tr-TR" sz="2000" dirty="0" err="1">
                <a:solidFill>
                  <a:srgbClr val="0D0D0D"/>
                </a:solidFill>
                <a:latin typeface="Söhne"/>
              </a:rPr>
              <a:t>ejakülasyonu</a:t>
            </a:r>
            <a:r>
              <a:rPr lang="tr-TR" sz="2000" dirty="0">
                <a:solidFill>
                  <a:srgbClr val="0D0D0D"/>
                </a:solidFill>
                <a:latin typeface="Söhne"/>
              </a:rPr>
              <a:t>) ile sonuçlanabilir.</a:t>
            </a:r>
          </a:p>
          <a:p>
            <a:pPr>
              <a:buFont typeface="Arial"/>
              <a:buChar char="•"/>
            </a:pPr>
            <a:r>
              <a:rPr lang="tr-TR" sz="2000" b="1" dirty="0">
                <a:solidFill>
                  <a:srgbClr val="0D0D0D"/>
                </a:solidFill>
                <a:latin typeface="Söhne"/>
              </a:rPr>
              <a:t>Anatomik ve Fizyolojik Tartışmalar</a:t>
            </a:r>
            <a:r>
              <a:rPr lang="tr-TR" sz="2000" dirty="0">
                <a:solidFill>
                  <a:srgbClr val="0D0D0D"/>
                </a:solidFill>
                <a:latin typeface="Söhne"/>
              </a:rPr>
              <a:t>: G noktasının anatomik bir yapı mı yoksa çeşitli cinsel uyarı noktalarının birleşimi mi olduğu konusunda bilim insanları arasında fikir birliği yoktur. Bazı araştırmalar, G noktasının </a:t>
            </a:r>
            <a:r>
              <a:rPr lang="tr-TR" sz="2000" dirty="0" err="1">
                <a:solidFill>
                  <a:srgbClr val="0D0D0D"/>
                </a:solidFill>
                <a:latin typeface="Söhne"/>
              </a:rPr>
              <a:t>Skene</a:t>
            </a:r>
            <a:r>
              <a:rPr lang="tr-TR" sz="2000" dirty="0">
                <a:solidFill>
                  <a:srgbClr val="0D0D0D"/>
                </a:solidFill>
                <a:latin typeface="Söhne"/>
              </a:rPr>
              <a:t> bezlerinin (kadın prostatı olarak da bilinir) bir parçası olabileceğini öne sürer.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23</a:t>
            </a:fld>
            <a:endParaRPr lang="tr-TR" altLang="tr-TR"/>
          </a:p>
        </p:txBody>
      </p:sp>
    </p:spTree>
    <p:extLst>
      <p:ext uri="{BB962C8B-B14F-4D97-AF65-F5344CB8AC3E}">
        <p14:creationId xmlns:p14="http://schemas.microsoft.com/office/powerpoint/2010/main" val="4942947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solidFill>
                  <a:srgbClr val="0D0D0D"/>
                </a:solidFill>
                <a:latin typeface="Söhne"/>
              </a:rPr>
              <a:t>G Noktası Uyarılması:</a:t>
            </a:r>
          </a:p>
          <a:p>
            <a:pPr>
              <a:buFont typeface="Arial"/>
              <a:buChar char="•"/>
            </a:pPr>
            <a:r>
              <a:rPr lang="tr-TR" sz="2000" dirty="0">
                <a:solidFill>
                  <a:srgbClr val="0D0D0D"/>
                </a:solidFill>
                <a:latin typeface="Söhne"/>
              </a:rPr>
              <a:t>G noktasının uyarılması, parmakla, penisle, cinsel oyuncaklarla veya diğer cinsel aktivitelerle gerçekleşebilir. Her kadının vücudu farklı tepkiler gösterdiğinden, G noktası uyarılmasının en etkili yöntemi kişisel tercihlere ve deneyime bağlıdır.</a:t>
            </a:r>
          </a:p>
          <a:p>
            <a:pPr>
              <a:buFont typeface="Arial"/>
              <a:buChar char="•"/>
            </a:pPr>
            <a:r>
              <a:rPr lang="tr-TR" sz="2000" dirty="0">
                <a:solidFill>
                  <a:srgbClr val="0D0D0D"/>
                </a:solidFill>
                <a:latin typeface="Söhne"/>
              </a:rPr>
              <a:t>G noktası uyarımı, kadınların cinsel hazlarını keşfetmeleri ve partnerleriyle daha tatmin edici cinsel deneyimler yaşamaları için bir yol sunabilir.</a:t>
            </a:r>
          </a:p>
          <a:p>
            <a:r>
              <a:rPr lang="tr-TR" sz="2000" dirty="0">
                <a:solidFill>
                  <a:srgbClr val="0D0D0D"/>
                </a:solidFill>
                <a:latin typeface="Söhne"/>
              </a:rPr>
              <a:t>G noktası hakkındaki bilimsel araştırmalar ve tartışmalar devam etmekte olup, kadın cinselliğinin anlaşılması ve tanımlanması konusunda önemli bir konudur. </a:t>
            </a:r>
            <a:endParaRPr lang="tr-TR" sz="2000" dirty="0" smtClean="0">
              <a:solidFill>
                <a:srgbClr val="0D0D0D"/>
              </a:solidFill>
              <a:latin typeface="Söhne"/>
            </a:endParaRPr>
          </a:p>
          <a:p>
            <a:r>
              <a:rPr lang="tr-TR" sz="2000" dirty="0" smtClean="0">
                <a:solidFill>
                  <a:srgbClr val="0D0D0D"/>
                </a:solidFill>
                <a:latin typeface="Söhne"/>
              </a:rPr>
              <a:t>Her </a:t>
            </a:r>
            <a:r>
              <a:rPr lang="tr-TR" sz="2000" dirty="0">
                <a:solidFill>
                  <a:srgbClr val="0D0D0D"/>
                </a:solidFill>
                <a:latin typeface="Söhne"/>
              </a:rPr>
              <a:t>kadının cinsel deneyimi benzersiz olduğundan, G noktasının rolü ve önemi kişiden kişiye değişiklik gösterebilir.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24</a:t>
            </a:fld>
            <a:endParaRPr lang="tr-TR" altLang="tr-TR"/>
          </a:p>
        </p:txBody>
      </p:sp>
    </p:spTree>
    <p:extLst>
      <p:ext uri="{BB962C8B-B14F-4D97-AF65-F5344CB8AC3E}">
        <p14:creationId xmlns:p14="http://schemas.microsoft.com/office/powerpoint/2010/main" val="25882472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467544" y="980728"/>
            <a:ext cx="7931224" cy="4525963"/>
          </a:xfrm>
        </p:spPr>
        <p:txBody>
          <a:bodyPr/>
          <a:lstStyle/>
          <a:p>
            <a:pPr marL="0" lvl="0" indent="0">
              <a:lnSpc>
                <a:spcPct val="150000"/>
              </a:lnSpc>
              <a:buNone/>
            </a:pPr>
            <a:r>
              <a:rPr lang="tr-TR" sz="2000" b="1" dirty="0">
                <a:solidFill>
                  <a:srgbClr val="0D0D0D"/>
                </a:solidFill>
                <a:latin typeface="Söhne"/>
              </a:rPr>
              <a:t>G Noktasının Anatomisi ve İşlevi</a:t>
            </a:r>
          </a:p>
          <a:p>
            <a:pPr marL="0" lvl="0" indent="0">
              <a:lnSpc>
                <a:spcPct val="150000"/>
              </a:lnSpc>
              <a:buNone/>
            </a:pPr>
            <a:r>
              <a:rPr lang="tr-TR" sz="2000" dirty="0">
                <a:solidFill>
                  <a:srgbClr val="0D0D0D"/>
                </a:solidFill>
                <a:latin typeface="Söhne"/>
              </a:rPr>
              <a:t>G noktasının anatomik yapısı konusunda çeşitli teoriler vardır. </a:t>
            </a:r>
            <a:endParaRPr lang="tr-TR" sz="2000" dirty="0" smtClean="0">
              <a:solidFill>
                <a:srgbClr val="0D0D0D"/>
              </a:solidFill>
              <a:latin typeface="Söhne"/>
            </a:endParaRPr>
          </a:p>
          <a:p>
            <a:pPr>
              <a:lnSpc>
                <a:spcPct val="150000"/>
              </a:lnSpc>
            </a:pPr>
            <a:r>
              <a:rPr lang="tr-TR" sz="2000" dirty="0" smtClean="0">
                <a:solidFill>
                  <a:srgbClr val="0D0D0D"/>
                </a:solidFill>
                <a:latin typeface="Söhne"/>
              </a:rPr>
              <a:t>Bazı </a:t>
            </a:r>
            <a:r>
              <a:rPr lang="tr-TR" sz="2000" dirty="0">
                <a:solidFill>
                  <a:srgbClr val="0D0D0D"/>
                </a:solidFill>
                <a:latin typeface="Söhne"/>
              </a:rPr>
              <a:t>araştırmacılar, G noktasının klitoris, vajinal duvar ve </a:t>
            </a:r>
            <a:r>
              <a:rPr lang="tr-TR" sz="2000" dirty="0" err="1">
                <a:solidFill>
                  <a:srgbClr val="0D0D0D"/>
                </a:solidFill>
                <a:latin typeface="Söhne"/>
              </a:rPr>
              <a:t>üretranın</a:t>
            </a:r>
            <a:r>
              <a:rPr lang="tr-TR" sz="2000" dirty="0">
                <a:solidFill>
                  <a:srgbClr val="0D0D0D"/>
                </a:solidFill>
                <a:latin typeface="Söhne"/>
              </a:rPr>
              <a:t> birleştiği bölgedeki yoğun sinir ağının bir parçası olduğunu öne sürer. </a:t>
            </a:r>
            <a:endParaRPr lang="tr-TR" sz="2000" dirty="0" smtClean="0">
              <a:solidFill>
                <a:srgbClr val="0D0D0D"/>
              </a:solidFill>
              <a:latin typeface="Söhne"/>
            </a:endParaRPr>
          </a:p>
          <a:p>
            <a:pPr>
              <a:lnSpc>
                <a:spcPct val="150000"/>
              </a:lnSpc>
            </a:pPr>
            <a:r>
              <a:rPr lang="tr-TR" sz="2000" dirty="0" smtClean="0">
                <a:solidFill>
                  <a:srgbClr val="0D0D0D"/>
                </a:solidFill>
                <a:latin typeface="Söhne"/>
              </a:rPr>
              <a:t>Diğerleri </a:t>
            </a:r>
            <a:r>
              <a:rPr lang="tr-TR" sz="2000" dirty="0">
                <a:solidFill>
                  <a:srgbClr val="0D0D0D"/>
                </a:solidFill>
                <a:latin typeface="Söhne"/>
              </a:rPr>
              <a:t>ise G noktasının, </a:t>
            </a:r>
            <a:r>
              <a:rPr lang="tr-TR" sz="2000" dirty="0" err="1">
                <a:solidFill>
                  <a:srgbClr val="0D0D0D"/>
                </a:solidFill>
                <a:latin typeface="Söhne"/>
              </a:rPr>
              <a:t>Skene</a:t>
            </a:r>
            <a:r>
              <a:rPr lang="tr-TR" sz="2000" dirty="0">
                <a:solidFill>
                  <a:srgbClr val="0D0D0D"/>
                </a:solidFill>
                <a:latin typeface="Söhne"/>
              </a:rPr>
              <a:t> bezleri (kadın prostatı olarak da bilinir) ile ilişkili olduğunu ve bu bezlerin uyarılmasının özel bir tür orgazma neden olabileceğini belirtir. </a:t>
            </a:r>
            <a:endParaRPr lang="tr-TR" sz="2000" dirty="0" smtClean="0">
              <a:solidFill>
                <a:srgbClr val="0D0D0D"/>
              </a:solidFill>
              <a:latin typeface="Söhne"/>
            </a:endParaRPr>
          </a:p>
          <a:p>
            <a:pPr>
              <a:lnSpc>
                <a:spcPct val="150000"/>
              </a:lnSpc>
            </a:pPr>
            <a:r>
              <a:rPr lang="tr-TR" sz="2000" dirty="0" smtClean="0">
                <a:solidFill>
                  <a:srgbClr val="0D0D0D"/>
                </a:solidFill>
                <a:latin typeface="Söhne"/>
              </a:rPr>
              <a:t>Bazı </a:t>
            </a:r>
            <a:r>
              <a:rPr lang="tr-TR" sz="2000" dirty="0">
                <a:solidFill>
                  <a:srgbClr val="0D0D0D"/>
                </a:solidFill>
                <a:latin typeface="Söhne"/>
              </a:rPr>
              <a:t>kadınlarda </a:t>
            </a:r>
            <a:r>
              <a:rPr lang="tr-TR" sz="2000" dirty="0" err="1">
                <a:solidFill>
                  <a:srgbClr val="0D0D0D"/>
                </a:solidFill>
                <a:latin typeface="Söhne"/>
              </a:rPr>
              <a:t>klitoral</a:t>
            </a:r>
            <a:r>
              <a:rPr lang="tr-TR" sz="2000" dirty="0">
                <a:solidFill>
                  <a:srgbClr val="0D0D0D"/>
                </a:solidFill>
                <a:latin typeface="Söhne"/>
              </a:rPr>
              <a:t> orgazma göre vajinanın daha derinlerinde hissedilen şiddetli orgazm olur. Ancak genellikle bu yolla orgazma ulaşmak </a:t>
            </a:r>
            <a:r>
              <a:rPr lang="tr-TR" sz="2000" dirty="0" err="1">
                <a:solidFill>
                  <a:srgbClr val="0D0D0D"/>
                </a:solidFill>
                <a:latin typeface="Söhne"/>
              </a:rPr>
              <a:t>klitoral</a:t>
            </a:r>
            <a:r>
              <a:rPr lang="tr-TR" sz="2000" dirty="0">
                <a:solidFill>
                  <a:srgbClr val="0D0D0D"/>
                </a:solidFill>
                <a:latin typeface="Söhne"/>
              </a:rPr>
              <a:t> orgazma göre daha zordur.</a:t>
            </a:r>
          </a:p>
          <a:p>
            <a:endParaRPr lang="tr-TR" dirty="0"/>
          </a:p>
        </p:txBody>
      </p:sp>
      <p:sp>
        <p:nvSpPr>
          <p:cNvPr id="5" name="Altbilgi Yer Tutucusu 4"/>
          <p:cNvSpPr>
            <a:spLocks noGrp="1"/>
          </p:cNvSpPr>
          <p:nvPr>
            <p:ph type="ftr" sz="quarter" idx="11"/>
          </p:nvPr>
        </p:nvSpPr>
        <p:spPr/>
        <p:txBody>
          <a:bodyPr/>
          <a:lstStyle/>
          <a:p>
            <a:pPr>
              <a:defRPr/>
            </a:pPr>
            <a:r>
              <a:rPr lang="tr-TR" smtClean="0"/>
              <a:t>Prof. Dr. Sultan Doğan</a:t>
            </a:r>
            <a:endParaRPr lang="tr-TR"/>
          </a:p>
        </p:txBody>
      </p:sp>
      <p:sp>
        <p:nvSpPr>
          <p:cNvPr id="6" name="Slayt Numarası Yer Tutucusu 5"/>
          <p:cNvSpPr>
            <a:spLocks noGrp="1"/>
          </p:cNvSpPr>
          <p:nvPr>
            <p:ph type="sldNum" sz="quarter" idx="12"/>
          </p:nvPr>
        </p:nvSpPr>
        <p:spPr/>
        <p:txBody>
          <a:bodyPr/>
          <a:lstStyle/>
          <a:p>
            <a:pPr>
              <a:defRPr/>
            </a:pPr>
            <a:fld id="{00BBD428-0898-4AA9-BD58-F02BCB1269E6}" type="slidenum">
              <a:rPr lang="tr-TR" altLang="tr-TR" smtClean="0"/>
              <a:pPr>
                <a:defRPr/>
              </a:pPr>
              <a:t>25</a:t>
            </a:fld>
            <a:endParaRPr lang="tr-TR" altLang="tr-TR" dirty="0"/>
          </a:p>
        </p:txBody>
      </p:sp>
    </p:spTree>
    <p:extLst>
      <p:ext uri="{BB962C8B-B14F-4D97-AF65-F5344CB8AC3E}">
        <p14:creationId xmlns:p14="http://schemas.microsoft.com/office/powerpoint/2010/main" val="5458639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sz="half" idx="1"/>
          </p:nvPr>
        </p:nvSpPr>
        <p:spPr>
          <a:xfrm>
            <a:off x="136525" y="1412776"/>
            <a:ext cx="4075435" cy="4430092"/>
          </a:xfrm>
        </p:spPr>
        <p:txBody>
          <a:bodyPr/>
          <a:lstStyle/>
          <a:p>
            <a:pPr eaLnBrk="1" hangingPunct="1"/>
            <a:r>
              <a:rPr lang="tr-TR" altLang="tr-TR" sz="2000" dirty="0" smtClean="0"/>
              <a:t>G-noktasını bulmanın en kolay yolu çömelme veya oturma pozisyonunda vajina duvarına, hemen </a:t>
            </a:r>
            <a:r>
              <a:rPr lang="tr-TR" altLang="tr-TR" sz="2000" dirty="0" err="1" smtClean="0"/>
              <a:t>üretra</a:t>
            </a:r>
            <a:r>
              <a:rPr lang="tr-TR" altLang="tr-TR" sz="2000" dirty="0" smtClean="0"/>
              <a:t> çıkışının altına parmakla yukarı ve öne doğru sert, ritmik basınç uygulanmasıdır. </a:t>
            </a:r>
          </a:p>
          <a:p>
            <a:pPr eaLnBrk="1" hangingPunct="1"/>
            <a:r>
              <a:rPr lang="tr-TR" altLang="tr-TR" sz="2000" dirty="0" smtClean="0"/>
              <a:t>Pek çok kadının G-noktasına dokunma/ temas sırasında ilk duyumu idrar yapma isteğidir. Uyarmaya devam edildiğinde genellikle bu duygu geçer ve G-noktası şişerek küçük bir kitle halini alır. </a:t>
            </a:r>
          </a:p>
          <a:p>
            <a:pPr eaLnBrk="1" hangingPunct="1">
              <a:lnSpc>
                <a:spcPct val="80000"/>
              </a:lnSpc>
            </a:pPr>
            <a:endParaRPr lang="tr-TR" altLang="tr-TR" sz="2000" dirty="0" smtClean="0"/>
          </a:p>
          <a:p>
            <a:pPr eaLnBrk="1" hangingPunct="1">
              <a:lnSpc>
                <a:spcPct val="80000"/>
              </a:lnSpc>
            </a:pPr>
            <a:endParaRPr lang="tr-TR" altLang="tr-TR" sz="2000" dirty="0" smtClean="0"/>
          </a:p>
        </p:txBody>
      </p:sp>
      <p:pic>
        <p:nvPicPr>
          <p:cNvPr id="12292" name="Picture 7" descr="g-sp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1700213"/>
            <a:ext cx="476250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00BBD428-0898-4AA9-BD58-F02BCB1269E6}" type="slidenum">
              <a:rPr lang="tr-TR" altLang="tr-TR" smtClean="0"/>
              <a:pPr>
                <a:defRPr/>
              </a:pPr>
              <a:t>26</a:t>
            </a:fld>
            <a:endParaRPr lang="tr-TR" altLang="tr-T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r>
              <a:rPr lang="tr-TR" dirty="0" smtClean="0"/>
              <a:t>Ekşi tanımlar</a:t>
            </a:r>
            <a:r>
              <a:rPr lang="tr-TR" dirty="0" smtClean="0">
                <a:sym typeface="Wingdings" panose="05000000000000000000" pitchFamily="2" charset="2"/>
              </a:rPr>
              <a:t></a:t>
            </a:r>
            <a:endParaRPr lang="tr-TR" dirty="0"/>
          </a:p>
        </p:txBody>
      </p:sp>
      <p:sp>
        <p:nvSpPr>
          <p:cNvPr id="5" name="Altbilgi Yer Tutucusu 4"/>
          <p:cNvSpPr>
            <a:spLocks noGrp="1"/>
          </p:cNvSpPr>
          <p:nvPr>
            <p:ph type="ftr" sz="quarter" idx="11"/>
          </p:nvPr>
        </p:nvSpPr>
        <p:spPr/>
        <p:txBody>
          <a:bodyPr/>
          <a:lstStyle/>
          <a:p>
            <a:pPr>
              <a:defRPr/>
            </a:pPr>
            <a:r>
              <a:rPr lang="tr-TR" smtClean="0"/>
              <a:t>Prof. Dr. Sultan Doğan</a:t>
            </a:r>
            <a:endParaRPr lang="tr-TR"/>
          </a:p>
        </p:txBody>
      </p:sp>
      <p:sp>
        <p:nvSpPr>
          <p:cNvPr id="6" name="Slayt Numarası Yer Tutucusu 5"/>
          <p:cNvSpPr>
            <a:spLocks noGrp="1"/>
          </p:cNvSpPr>
          <p:nvPr>
            <p:ph type="sldNum" sz="quarter" idx="12"/>
          </p:nvPr>
        </p:nvSpPr>
        <p:spPr/>
        <p:txBody>
          <a:bodyPr/>
          <a:lstStyle/>
          <a:p>
            <a:pPr>
              <a:defRPr/>
            </a:pPr>
            <a:fld id="{00BBD428-0898-4AA9-BD58-F02BCB1269E6}" type="slidenum">
              <a:rPr lang="tr-TR" altLang="tr-TR" smtClean="0"/>
              <a:pPr>
                <a:defRPr/>
              </a:pPr>
              <a:t>27</a:t>
            </a:fld>
            <a:endParaRPr lang="tr-TR" altLang="tr-TR"/>
          </a:p>
        </p:txBody>
      </p:sp>
      <p:sp>
        <p:nvSpPr>
          <p:cNvPr id="8" name="Dikdörtgen 7"/>
          <p:cNvSpPr/>
          <p:nvPr/>
        </p:nvSpPr>
        <p:spPr>
          <a:xfrm>
            <a:off x="395536" y="1556792"/>
            <a:ext cx="8568952" cy="6186309"/>
          </a:xfrm>
          <a:prstGeom prst="rect">
            <a:avLst/>
          </a:prstGeom>
        </p:spPr>
        <p:txBody>
          <a:bodyPr wrap="square">
            <a:spAutoFit/>
          </a:bodyPr>
          <a:lstStyle/>
          <a:p>
            <a:pPr marL="285750" indent="-285750">
              <a:buFont typeface="Arial" panose="020B0604020202020204" pitchFamily="34" charset="0"/>
              <a:buChar char="•"/>
            </a:pPr>
            <a:r>
              <a:rPr lang="tr-TR" dirty="0" smtClean="0"/>
              <a:t>gizli </a:t>
            </a:r>
            <a:r>
              <a:rPr lang="tr-TR" dirty="0"/>
              <a:t>mihraklar tarafından kadın orgazmının vazgeçilmezi olarak tanımlanarak </a:t>
            </a:r>
            <a:r>
              <a:rPr lang="tr-TR" dirty="0" smtClean="0"/>
              <a:t>bulamayan </a:t>
            </a:r>
            <a:r>
              <a:rPr lang="tr-TR" dirty="0"/>
              <a:t>erkekleri töhmet altında bırakan </a:t>
            </a:r>
            <a:r>
              <a:rPr lang="tr-TR" dirty="0" smtClean="0"/>
              <a:t>nokta</a:t>
            </a:r>
            <a:r>
              <a:rPr lang="tr-TR" dirty="0">
                <a:solidFill>
                  <a:srgbClr val="333333"/>
                </a:solidFill>
                <a:latin typeface="Source Sans Pro"/>
              </a:rPr>
              <a:t> </a:t>
            </a:r>
            <a:endParaRPr lang="tr-TR" dirty="0" smtClean="0">
              <a:solidFill>
                <a:srgbClr val="333333"/>
              </a:solidFill>
              <a:latin typeface="Source Sans Pro"/>
            </a:endParaRPr>
          </a:p>
          <a:p>
            <a:pPr marL="285750" indent="-285750">
              <a:buFont typeface="Arial" panose="020B0604020202020204" pitchFamily="34" charset="0"/>
              <a:buChar char="•"/>
            </a:pPr>
            <a:r>
              <a:rPr lang="tr-TR" dirty="0" smtClean="0">
                <a:solidFill>
                  <a:srgbClr val="333333"/>
                </a:solidFill>
                <a:latin typeface="Source Sans Pro"/>
              </a:rPr>
              <a:t>göklerdedir</a:t>
            </a:r>
            <a:endParaRPr lang="tr-TR" dirty="0" smtClean="0"/>
          </a:p>
          <a:p>
            <a:pPr marL="285750" indent="-285750">
              <a:buFont typeface="Arial" panose="020B0604020202020204" pitchFamily="34" charset="0"/>
              <a:buChar char="•"/>
            </a:pPr>
            <a:r>
              <a:rPr lang="tr-TR" dirty="0" err="1"/>
              <a:t>anadolu'dan</a:t>
            </a:r>
            <a:r>
              <a:rPr lang="tr-TR" dirty="0"/>
              <a:t> kop gel, düz git</a:t>
            </a:r>
            <a:br>
              <a:rPr lang="tr-TR" dirty="0"/>
            </a:br>
            <a:r>
              <a:rPr lang="tr-TR" dirty="0" err="1"/>
              <a:t>ankara'yı</a:t>
            </a:r>
            <a:r>
              <a:rPr lang="tr-TR" dirty="0"/>
              <a:t> geç, sağ dön</a:t>
            </a:r>
            <a:br>
              <a:rPr lang="tr-TR" dirty="0"/>
            </a:br>
            <a:r>
              <a:rPr lang="tr-TR" dirty="0" err="1"/>
              <a:t>bursa'nın</a:t>
            </a:r>
            <a:r>
              <a:rPr lang="tr-TR" dirty="0"/>
              <a:t> biraz </a:t>
            </a:r>
            <a:r>
              <a:rPr lang="tr-TR" dirty="0" err="1"/>
              <a:t>yukarsı</a:t>
            </a:r>
            <a:r>
              <a:rPr lang="tr-TR" dirty="0"/>
              <a:t/>
            </a:r>
            <a:br>
              <a:rPr lang="tr-TR" dirty="0"/>
            </a:br>
            <a:r>
              <a:rPr lang="tr-TR" dirty="0" err="1"/>
              <a:t>altunizade'den</a:t>
            </a:r>
            <a:r>
              <a:rPr lang="tr-TR" dirty="0"/>
              <a:t> sonra köprünün hemen </a:t>
            </a:r>
            <a:r>
              <a:rPr lang="tr-TR" dirty="0" smtClean="0"/>
              <a:t>aşağısı</a:t>
            </a:r>
            <a:r>
              <a:rPr lang="it-IT" dirty="0">
                <a:solidFill>
                  <a:srgbClr val="333333"/>
                </a:solidFill>
                <a:latin typeface="Source Sans Pro"/>
              </a:rPr>
              <a:t> </a:t>
            </a:r>
            <a:endParaRPr lang="tr-TR" dirty="0" smtClean="0">
              <a:solidFill>
                <a:srgbClr val="333333"/>
              </a:solidFill>
              <a:latin typeface="Source Sans Pro"/>
            </a:endParaRPr>
          </a:p>
          <a:p>
            <a:pPr marL="285750" indent="-285750">
              <a:buFont typeface="Arial" panose="020B0604020202020204" pitchFamily="34" charset="0"/>
              <a:buChar char="•"/>
            </a:pPr>
            <a:r>
              <a:rPr lang="it-IT" dirty="0" smtClean="0">
                <a:solidFill>
                  <a:srgbClr val="333333"/>
                </a:solidFill>
                <a:latin typeface="Source Sans Pro"/>
              </a:rPr>
              <a:t>içeri </a:t>
            </a:r>
            <a:r>
              <a:rPr lang="it-IT" dirty="0">
                <a:solidFill>
                  <a:srgbClr val="333333"/>
                </a:solidFill>
                <a:latin typeface="Source Sans Pro"/>
              </a:rPr>
              <a:t>girince, birinci kat, dipteki </a:t>
            </a:r>
            <a:r>
              <a:rPr lang="it-IT" dirty="0" smtClean="0">
                <a:solidFill>
                  <a:srgbClr val="333333"/>
                </a:solidFill>
                <a:latin typeface="Source Sans Pro"/>
              </a:rPr>
              <a:t>pencere</a:t>
            </a:r>
            <a:r>
              <a:rPr lang="tr-TR" dirty="0" smtClean="0">
                <a:solidFill>
                  <a:srgbClr val="333333"/>
                </a:solidFill>
                <a:latin typeface="Source Sans Pro"/>
              </a:rPr>
              <a:t> </a:t>
            </a:r>
          </a:p>
          <a:p>
            <a:pPr>
              <a:buFont typeface="Arial"/>
              <a:buChar char="•"/>
            </a:pPr>
            <a:r>
              <a:rPr lang="tr-TR" dirty="0" smtClean="0">
                <a:solidFill>
                  <a:srgbClr val="333333"/>
                </a:solidFill>
                <a:latin typeface="Source Sans Pro"/>
              </a:rPr>
              <a:t>kadının </a:t>
            </a:r>
            <a:r>
              <a:rPr lang="tr-TR" dirty="0">
                <a:solidFill>
                  <a:srgbClr val="333333"/>
                </a:solidFill>
                <a:latin typeface="Source Sans Pro"/>
              </a:rPr>
              <a:t>erkeği yutan üçgeninin</a:t>
            </a:r>
            <a:r>
              <a:rPr lang="tr-TR" baseline="30000" dirty="0">
                <a:solidFill>
                  <a:srgbClr val="53A245"/>
                </a:solidFill>
                <a:latin typeface="Source Sans Pro"/>
                <a:hlinkClick r:id="rId2" tooltip="(bkz: bermuda şeytan üçgeni)"/>
              </a:rPr>
              <a:t>*</a:t>
            </a:r>
            <a:r>
              <a:rPr lang="tr-TR" dirty="0">
                <a:solidFill>
                  <a:srgbClr val="333333"/>
                </a:solidFill>
                <a:latin typeface="Source Sans Pro"/>
              </a:rPr>
              <a:t> </a:t>
            </a:r>
            <a:r>
              <a:rPr lang="tr-TR" dirty="0">
                <a:solidFill>
                  <a:srgbClr val="53A245"/>
                </a:solidFill>
                <a:latin typeface="Source Sans Pro"/>
                <a:hlinkClick r:id="rId3"/>
              </a:rPr>
              <a:t>ağırlık merkezi</a:t>
            </a:r>
            <a:r>
              <a:rPr lang="tr-TR" dirty="0">
                <a:solidFill>
                  <a:srgbClr val="333333"/>
                </a:solidFill>
                <a:latin typeface="Source Sans Pro"/>
              </a:rPr>
              <a:t>ndedir</a:t>
            </a:r>
            <a:r>
              <a:rPr lang="tr-TR" dirty="0" smtClean="0">
                <a:solidFill>
                  <a:srgbClr val="333333"/>
                </a:solidFill>
                <a:latin typeface="Source Sans Pro"/>
              </a:rPr>
              <a:t>.</a:t>
            </a:r>
            <a:endParaRPr lang="tr-TR" dirty="0">
              <a:solidFill>
                <a:srgbClr val="333333"/>
              </a:solidFill>
              <a:latin typeface="Source Sans Pro"/>
            </a:endParaRPr>
          </a:p>
          <a:p>
            <a:pPr>
              <a:buFont typeface="Arial"/>
              <a:buChar char="•"/>
            </a:pPr>
            <a:r>
              <a:rPr lang="tr-TR" dirty="0" err="1" smtClean="0">
                <a:solidFill>
                  <a:srgbClr val="333333"/>
                </a:solidFill>
                <a:latin typeface="Source Sans Pro"/>
              </a:rPr>
              <a:t>bıraktiginiz</a:t>
            </a:r>
            <a:r>
              <a:rPr lang="tr-TR" dirty="0" smtClean="0">
                <a:solidFill>
                  <a:srgbClr val="333333"/>
                </a:solidFill>
                <a:latin typeface="Source Sans Pro"/>
              </a:rPr>
              <a:t> </a:t>
            </a:r>
            <a:r>
              <a:rPr lang="tr-TR" dirty="0">
                <a:solidFill>
                  <a:srgbClr val="333333"/>
                </a:solidFill>
                <a:latin typeface="Source Sans Pro"/>
              </a:rPr>
              <a:t>yerdedir</a:t>
            </a:r>
            <a:r>
              <a:rPr lang="tr-TR" dirty="0" smtClean="0">
                <a:solidFill>
                  <a:srgbClr val="333333"/>
                </a:solidFill>
                <a:latin typeface="Source Sans Pro"/>
              </a:rPr>
              <a:t>.</a:t>
            </a:r>
            <a:r>
              <a:rPr lang="tr-TR" dirty="0">
                <a:solidFill>
                  <a:srgbClr val="333333"/>
                </a:solidFill>
                <a:latin typeface="Source Sans Pro"/>
              </a:rPr>
              <a:t> </a:t>
            </a:r>
            <a:endParaRPr lang="tr-TR" dirty="0" smtClean="0">
              <a:solidFill>
                <a:srgbClr val="333333"/>
              </a:solidFill>
              <a:latin typeface="Source Sans Pro"/>
            </a:endParaRPr>
          </a:p>
          <a:p>
            <a:pPr>
              <a:buFont typeface="Arial"/>
              <a:buChar char="•"/>
            </a:pPr>
            <a:r>
              <a:rPr lang="tr-TR" dirty="0" smtClean="0">
                <a:solidFill>
                  <a:srgbClr val="333333"/>
                </a:solidFill>
                <a:latin typeface="Source Sans Pro"/>
              </a:rPr>
              <a:t>başımızın </a:t>
            </a:r>
            <a:r>
              <a:rPr lang="tr-TR" dirty="0">
                <a:solidFill>
                  <a:srgbClr val="333333"/>
                </a:solidFill>
                <a:latin typeface="Source Sans Pro"/>
              </a:rPr>
              <a:t>üstünde yeri vardır</a:t>
            </a:r>
            <a:r>
              <a:rPr lang="tr-TR" dirty="0" smtClean="0">
                <a:solidFill>
                  <a:srgbClr val="333333"/>
                </a:solidFill>
                <a:latin typeface="Source Sans Pro"/>
              </a:rPr>
              <a:t>. </a:t>
            </a:r>
          </a:p>
          <a:p>
            <a:pPr>
              <a:buFont typeface="Arial"/>
              <a:buChar char="•"/>
            </a:pPr>
            <a:r>
              <a:rPr lang="tr-TR" dirty="0" smtClean="0">
                <a:solidFill>
                  <a:srgbClr val="333333"/>
                </a:solidFill>
                <a:latin typeface="Source Sans Pro"/>
              </a:rPr>
              <a:t> </a:t>
            </a:r>
            <a:r>
              <a:rPr lang="tr-TR" dirty="0">
                <a:solidFill>
                  <a:srgbClr val="333333"/>
                </a:solidFill>
                <a:latin typeface="Source Sans Pro"/>
              </a:rPr>
              <a:t>inatla sormadan araştırmadan adres bulmaya çalışan erkek milletinin sorunsalıdır</a:t>
            </a:r>
            <a:r>
              <a:rPr lang="tr-TR" dirty="0" smtClean="0">
                <a:solidFill>
                  <a:srgbClr val="333333"/>
                </a:solidFill>
                <a:latin typeface="Source Sans Pro"/>
              </a:rPr>
              <a:t>.</a:t>
            </a:r>
            <a:r>
              <a:rPr lang="tr-TR" dirty="0"/>
              <a:t> </a:t>
            </a:r>
            <a:endParaRPr lang="tr-TR" dirty="0" smtClean="0"/>
          </a:p>
          <a:p>
            <a:pPr>
              <a:buFont typeface="Arial"/>
              <a:buChar char="•"/>
            </a:pPr>
            <a:r>
              <a:rPr lang="tr-TR" dirty="0" err="1" smtClean="0"/>
              <a:t>kudüs</a:t>
            </a:r>
            <a:r>
              <a:rPr lang="tr-TR" dirty="0" smtClean="0"/>
              <a:t> </a:t>
            </a:r>
            <a:r>
              <a:rPr lang="tr-TR" dirty="0"/>
              <a:t>ile </a:t>
            </a:r>
            <a:r>
              <a:rPr lang="tr-TR" dirty="0" err="1"/>
              <a:t>şam</a:t>
            </a:r>
            <a:r>
              <a:rPr lang="tr-TR" dirty="0"/>
              <a:t> arasında yaklaşık iki futbol sahası büyüklüğünde yeri tam belli olmayan, manyetik alanı normalin 2-3 katı daha fazla olan, üzerinden asla uçak geçmediği ve bunun devletler tarafından insanlardan saklandığı </a:t>
            </a:r>
            <a:r>
              <a:rPr lang="tr-TR" dirty="0" smtClean="0"/>
              <a:t>yer.</a:t>
            </a:r>
          </a:p>
          <a:p>
            <a:pPr>
              <a:buFont typeface="Arial"/>
              <a:buChar char="•"/>
            </a:pPr>
            <a:r>
              <a:rPr lang="tr-TR" dirty="0" err="1" smtClean="0"/>
              <a:t>pıttığın</a:t>
            </a:r>
            <a:r>
              <a:rPr lang="tr-TR" dirty="0" smtClean="0"/>
              <a:t> </a:t>
            </a:r>
            <a:r>
              <a:rPr lang="tr-TR" dirty="0"/>
              <a:t>orda </a:t>
            </a:r>
            <a:r>
              <a:rPr lang="tr-TR" dirty="0" err="1"/>
              <a:t>bıdik</a:t>
            </a:r>
            <a:r>
              <a:rPr lang="tr-TR" dirty="0"/>
              <a:t> var bildin </a:t>
            </a:r>
            <a:r>
              <a:rPr lang="tr-TR" dirty="0" smtClean="0"/>
              <a:t>mi, </a:t>
            </a:r>
            <a:r>
              <a:rPr lang="tr-TR" dirty="0"/>
              <a:t>ona sırtını verip güneybatıya 1.5 cm yürü</a:t>
            </a:r>
            <a:r>
              <a:rPr lang="tr-TR" dirty="0" smtClean="0"/>
              <a:t>.</a:t>
            </a:r>
          </a:p>
          <a:p>
            <a:pPr>
              <a:buFont typeface="Arial"/>
              <a:buChar char="•"/>
            </a:pPr>
            <a:r>
              <a:rPr lang="tr-TR" dirty="0" err="1" smtClean="0">
                <a:solidFill>
                  <a:srgbClr val="333333"/>
                </a:solidFill>
                <a:latin typeface="Source Sans Pro"/>
              </a:rPr>
              <a:t>bilecik</a:t>
            </a:r>
            <a:r>
              <a:rPr lang="tr-TR" dirty="0" smtClean="0">
                <a:solidFill>
                  <a:srgbClr val="333333"/>
                </a:solidFill>
                <a:latin typeface="Source Sans Pro"/>
              </a:rPr>
              <a:t> </a:t>
            </a:r>
            <a:r>
              <a:rPr lang="tr-TR" dirty="0">
                <a:solidFill>
                  <a:srgbClr val="333333"/>
                </a:solidFill>
                <a:latin typeface="Source Sans Pro"/>
              </a:rPr>
              <a:t>il sınırları </a:t>
            </a:r>
            <a:r>
              <a:rPr lang="tr-TR" dirty="0" smtClean="0">
                <a:solidFill>
                  <a:srgbClr val="333333"/>
                </a:solidFill>
                <a:latin typeface="Source Sans Pro"/>
              </a:rPr>
              <a:t>içinde </a:t>
            </a:r>
            <a:r>
              <a:rPr lang="tr-TR" dirty="0">
                <a:solidFill>
                  <a:srgbClr val="333333"/>
                </a:solidFill>
                <a:latin typeface="Source Sans Pro"/>
              </a:rPr>
              <a:t>ama tam yerini söylemem</a:t>
            </a:r>
            <a:endParaRPr lang="tr-TR" dirty="0"/>
          </a:p>
          <a:p>
            <a:r>
              <a:rPr lang="tr-TR" dirty="0">
                <a:solidFill>
                  <a:srgbClr val="888888"/>
                </a:solidFill>
                <a:latin typeface="inherit"/>
              </a:rPr>
              <a:t/>
            </a:r>
            <a:br>
              <a:rPr lang="tr-TR" dirty="0">
                <a:solidFill>
                  <a:srgbClr val="888888"/>
                </a:solidFill>
                <a:latin typeface="inherit"/>
              </a:rPr>
            </a:br>
            <a:endParaRPr lang="tr-TR" dirty="0"/>
          </a:p>
          <a:p>
            <a:r>
              <a:rPr lang="tr-TR" dirty="0">
                <a:solidFill>
                  <a:srgbClr val="888888"/>
                </a:solidFill>
                <a:latin typeface="inherit"/>
              </a:rPr>
              <a:t/>
            </a:r>
            <a:br>
              <a:rPr lang="tr-TR" dirty="0">
                <a:solidFill>
                  <a:srgbClr val="888888"/>
                </a:solidFill>
                <a:latin typeface="inherit"/>
              </a:rPr>
            </a:br>
            <a:endParaRPr lang="tr-TR" dirty="0">
              <a:solidFill>
                <a:srgbClr val="333333"/>
              </a:solidFill>
              <a:latin typeface="Source Sans Pro"/>
            </a:endParaRPr>
          </a:p>
          <a:p>
            <a:pPr lvl="8" algn="r"/>
            <a:endParaRPr lang="tr-TR" dirty="0"/>
          </a:p>
        </p:txBody>
      </p:sp>
    </p:spTree>
    <p:extLst>
      <p:ext uri="{BB962C8B-B14F-4D97-AF65-F5344CB8AC3E}">
        <p14:creationId xmlns:p14="http://schemas.microsoft.com/office/powerpoint/2010/main" val="23477381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pPr>
              <a:defRPr/>
            </a:pPr>
            <a:r>
              <a:rPr lang="tr-TR" smtClean="0"/>
              <a:t>Prof. Dr. Sultan Doğan</a:t>
            </a:r>
            <a:endParaRPr lang="tr-TR"/>
          </a:p>
        </p:txBody>
      </p:sp>
      <p:sp>
        <p:nvSpPr>
          <p:cNvPr id="4" name="Slayt Numarası Yer Tutucusu 3"/>
          <p:cNvSpPr>
            <a:spLocks noGrp="1"/>
          </p:cNvSpPr>
          <p:nvPr>
            <p:ph type="sldNum" sz="quarter" idx="12"/>
          </p:nvPr>
        </p:nvSpPr>
        <p:spPr/>
        <p:txBody>
          <a:bodyPr/>
          <a:lstStyle/>
          <a:p>
            <a:pPr>
              <a:defRPr/>
            </a:pPr>
            <a:fld id="{E25DB9D4-78A8-43C3-BF8F-6145D95749BC}" type="slidenum">
              <a:rPr lang="tr-TR" altLang="tr-TR" smtClean="0"/>
              <a:pPr>
                <a:defRPr/>
              </a:pPr>
              <a:t>28</a:t>
            </a:fld>
            <a:endParaRPr lang="tr-TR" altLang="tr-TR"/>
          </a:p>
        </p:txBody>
      </p:sp>
      <p:sp>
        <p:nvSpPr>
          <p:cNvPr id="5" name="Dikdörtgen 4"/>
          <p:cNvSpPr/>
          <p:nvPr/>
        </p:nvSpPr>
        <p:spPr>
          <a:xfrm>
            <a:off x="251520" y="476673"/>
            <a:ext cx="8640960" cy="5632311"/>
          </a:xfrm>
          <a:prstGeom prst="rect">
            <a:avLst/>
          </a:prstGeom>
          <a:solidFill>
            <a:srgbClr val="92D050"/>
          </a:solidFill>
        </p:spPr>
        <p:txBody>
          <a:bodyPr wrap="square">
            <a:spAutoFit/>
          </a:bodyPr>
          <a:lstStyle/>
          <a:p>
            <a:r>
              <a:rPr lang="tr-TR" sz="1400" dirty="0"/>
              <a:t>aslında burası bir nokta değil, alandır. minicik bir noktayı bulmaya çalışanların, sonunda kendilerinde g noktası olmadığını zannettikleri ve bu kavramın safsata olduğuna inandıkları görülmüştür</a:t>
            </a:r>
            <a:r>
              <a:rPr lang="tr-TR" sz="1400" dirty="0" smtClean="0"/>
              <a:t>.</a:t>
            </a:r>
            <a:r>
              <a:rPr lang="tr-TR" sz="1400" dirty="0"/>
              <a:t/>
            </a:r>
            <a:br>
              <a:rPr lang="tr-TR" sz="1400" dirty="0"/>
            </a:br>
            <a:r>
              <a:rPr lang="tr-TR" sz="1400" dirty="0"/>
              <a:t>vajina girişinin, kişiye göre değişebilmekle birlikte 3-4 santim kadar ilerisindedir. üst vajina duvarındadır. bu bölgeyi bulamayanların yaptığı hatalardan biri de fazla hafif basınç uygulamalarıdır. bu bölgenin olduğu yerdeki cilt dokusu biraz tırtıklı (portakal kabuğu gibi mesela) ve kalındır. dolayısıyla daha fazla basınç uygulamak gerekebilir. küçük bir nokta olmadığından, parmakların ucuyla değil, tamamıyla, tüm yüzeyiyle baskı uygulanmalı ve "gel gel" hareketi yapılmalıdır.</a:t>
            </a:r>
            <a:br>
              <a:rPr lang="tr-TR" sz="1400" dirty="0"/>
            </a:br>
            <a:r>
              <a:rPr lang="tr-TR" sz="1400" dirty="0"/>
              <a:t/>
            </a:r>
            <a:br>
              <a:rPr lang="tr-TR" sz="1400" dirty="0"/>
            </a:br>
            <a:r>
              <a:rPr lang="tr-TR" sz="1400" dirty="0"/>
              <a:t>"kadın boşalması" tabir edilen fışkırma olayının da bu bölgenin uyarılmasıyla ilgisi vardır. "kadın prostatı" tabir edilen </a:t>
            </a:r>
            <a:r>
              <a:rPr lang="tr-TR" sz="1400" dirty="0" err="1"/>
              <a:t>skene</a:t>
            </a:r>
            <a:r>
              <a:rPr lang="tr-TR" sz="1400" dirty="0"/>
              <a:t> bezlerinden gelen sıvının idrar kanalından çıkmasıyla oluşur ancak çıkan sıvı, idrar değildir. hatta tam tersine, asidik değil, bazik bir sıvıdır. inanmayan tadına bakabilir </a:t>
            </a:r>
            <a:r>
              <a:rPr lang="tr-TR" sz="1400" dirty="0" smtClean="0"/>
              <a:t>:) son </a:t>
            </a:r>
            <a:r>
              <a:rPr lang="tr-TR" sz="1400" dirty="0"/>
              <a:t>yıllarda g noktasının varlığının tespit edilemediğine dair bazı bilimsel çalışma sonuçları yayınlanmıştı. ne var ki, bunu ve "</a:t>
            </a:r>
            <a:r>
              <a:rPr lang="tr-TR" sz="1400" dirty="0" err="1"/>
              <a:t>fışkırma"yı</a:t>
            </a:r>
            <a:r>
              <a:rPr lang="tr-TR" sz="1400" dirty="0"/>
              <a:t> yaşayan kadın sayısı da oldukça fazla. basit bir tarifle bile fışkırma veya ona yakın şiddette sıvı çıkışı yaşayan kişiler olmuştu. bazıları da doğal bir yatkınlık sonucu kendiliğinden yaşıyor bunu.</a:t>
            </a:r>
            <a:br>
              <a:rPr lang="tr-TR" sz="1400" dirty="0"/>
            </a:br>
            <a:r>
              <a:rPr lang="tr-TR" sz="1400" dirty="0"/>
              <a:t/>
            </a:r>
            <a:br>
              <a:rPr lang="tr-TR" sz="1400" dirty="0"/>
            </a:br>
            <a:r>
              <a:rPr lang="tr-TR" sz="1400" dirty="0"/>
              <a:t>not: bunlar yüzyıllardır </a:t>
            </a:r>
            <a:r>
              <a:rPr lang="tr-TR" sz="1400" dirty="0" smtClean="0"/>
              <a:t>uzak doğu </a:t>
            </a:r>
            <a:r>
              <a:rPr lang="tr-TR" sz="1400" dirty="0"/>
              <a:t>bilgeliklerinde, </a:t>
            </a:r>
            <a:r>
              <a:rPr lang="tr-TR" sz="1400" dirty="0" err="1"/>
              <a:t>taocu</a:t>
            </a:r>
            <a:r>
              <a:rPr lang="tr-TR" sz="1400" dirty="0"/>
              <a:t> öğretilerde bilinen, uygulanan, tavsiye edilen konulardır. bunları yaşayan pek çok kadın da var. bu yüzden "daha bilimin bile tespit edemediği bir şeyi sen nereden biliyorsun" diyenlere, eğer kadınsanız </a:t>
            </a:r>
            <a:r>
              <a:rPr lang="tr-TR" sz="1400" dirty="0" err="1"/>
              <a:t>voşşş</a:t>
            </a:r>
            <a:r>
              <a:rPr lang="tr-TR" sz="1400" dirty="0"/>
              <a:t> diye yüzlerine fışkırıp "aha buradan biliyorum" deyin. erkekseniz de, "sevgilime yaşattım da oradan biliyorum. senin de götündeki g noktasını bulmamı ister misin?" deyin ve parmaklarınızla "gel" hareketi yapın. bu tür yorumlar, "ulan biz daha sokacak delik bulamazken millet nelerden bahsediyor" zihniyetinin sonucu olan ezikliğin ve kıskançlığın dışavurumudur :) takılmayın.</a:t>
            </a:r>
            <a:br>
              <a:rPr lang="tr-TR" sz="1400" dirty="0"/>
            </a:br>
            <a:r>
              <a:rPr lang="tr-TR" sz="1400" dirty="0"/>
              <a:t/>
            </a:r>
            <a:br>
              <a:rPr lang="tr-TR" sz="1400" dirty="0"/>
            </a:br>
            <a:r>
              <a:rPr lang="tr-TR" sz="1400" dirty="0"/>
              <a:t>not 2: bazı yürüme girişimleri oldu. erkeğim, genç arkadaşlar. sakin.</a:t>
            </a:r>
          </a:p>
          <a:p>
            <a:r>
              <a:rPr lang="tr-TR" sz="1200" dirty="0">
                <a:solidFill>
                  <a:srgbClr val="888888"/>
                </a:solidFill>
                <a:latin typeface="inherit"/>
              </a:rPr>
              <a:t/>
            </a:r>
            <a:br>
              <a:rPr lang="tr-TR" sz="1200" dirty="0">
                <a:solidFill>
                  <a:srgbClr val="888888"/>
                </a:solidFill>
                <a:latin typeface="inherit"/>
              </a:rPr>
            </a:br>
            <a:endParaRPr lang="tr-TR" sz="1200" dirty="0"/>
          </a:p>
        </p:txBody>
      </p:sp>
    </p:spTree>
    <p:extLst>
      <p:ext uri="{BB962C8B-B14F-4D97-AF65-F5344CB8AC3E}">
        <p14:creationId xmlns:p14="http://schemas.microsoft.com/office/powerpoint/2010/main" val="7623286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solidFill>
            <a:srgbClr val="92D050"/>
          </a:solidFill>
        </p:spPr>
        <p:txBody>
          <a:bodyPr>
            <a:normAutofit fontScale="47500" lnSpcReduction="20000"/>
          </a:bodyPr>
          <a:lstStyle/>
          <a:p>
            <a:r>
              <a:rPr lang="tr-TR" dirty="0" err="1"/>
              <a:t>hanimefendinin</a:t>
            </a:r>
            <a:r>
              <a:rPr lang="tr-TR" dirty="0"/>
              <a:t> </a:t>
            </a:r>
            <a:r>
              <a:rPr lang="tr-TR" dirty="0" err="1"/>
              <a:t>bacaklari</a:t>
            </a:r>
            <a:r>
              <a:rPr lang="tr-TR" dirty="0"/>
              <a:t> 30 derecelik </a:t>
            </a:r>
            <a:r>
              <a:rPr lang="tr-TR" dirty="0" err="1"/>
              <a:t>aciyla</a:t>
            </a:r>
            <a:r>
              <a:rPr lang="tr-TR" dirty="0"/>
              <a:t> </a:t>
            </a:r>
            <a:r>
              <a:rPr lang="tr-TR" dirty="0" err="1"/>
              <a:t>acildiginda</a:t>
            </a:r>
            <a:r>
              <a:rPr lang="tr-TR" dirty="0"/>
              <a:t>, sol meme ucu ile </a:t>
            </a:r>
            <a:r>
              <a:rPr lang="tr-TR" dirty="0" err="1"/>
              <a:t>sag</a:t>
            </a:r>
            <a:r>
              <a:rPr lang="tr-TR" dirty="0"/>
              <a:t> ayak </a:t>
            </a:r>
            <a:r>
              <a:rPr lang="tr-TR" dirty="0" err="1"/>
              <a:t>topugunu</a:t>
            </a:r>
            <a:r>
              <a:rPr lang="tr-TR" dirty="0"/>
              <a:t> </a:t>
            </a:r>
            <a:r>
              <a:rPr lang="tr-TR" dirty="0" err="1"/>
              <a:t>birlestiren</a:t>
            </a:r>
            <a:r>
              <a:rPr lang="tr-TR" dirty="0"/>
              <a:t> </a:t>
            </a:r>
            <a:r>
              <a:rPr lang="tr-TR" dirty="0" err="1"/>
              <a:t>cizginin</a:t>
            </a:r>
            <a:r>
              <a:rPr lang="tr-TR" dirty="0"/>
              <a:t> orta </a:t>
            </a:r>
            <a:r>
              <a:rPr lang="tr-TR" dirty="0" err="1"/>
              <a:t>noktasi</a:t>
            </a:r>
            <a:r>
              <a:rPr lang="tr-TR" dirty="0"/>
              <a:t> ile </a:t>
            </a:r>
            <a:r>
              <a:rPr lang="tr-TR" dirty="0" err="1"/>
              <a:t>bacaklarin</a:t>
            </a:r>
            <a:r>
              <a:rPr lang="tr-TR" dirty="0"/>
              <a:t> </a:t>
            </a:r>
            <a:r>
              <a:rPr lang="tr-TR" dirty="0" err="1"/>
              <a:t>olusturdugu</a:t>
            </a:r>
            <a:r>
              <a:rPr lang="tr-TR" dirty="0"/>
              <a:t> </a:t>
            </a:r>
            <a:r>
              <a:rPr lang="tr-TR" dirty="0" err="1"/>
              <a:t>ucgenin</a:t>
            </a:r>
            <a:r>
              <a:rPr lang="tr-TR" dirty="0"/>
              <a:t> tepe </a:t>
            </a:r>
            <a:r>
              <a:rPr lang="tr-TR" dirty="0" err="1"/>
              <a:t>noktasini</a:t>
            </a:r>
            <a:r>
              <a:rPr lang="tr-TR" dirty="0"/>
              <a:t> </a:t>
            </a:r>
            <a:r>
              <a:rPr lang="tr-TR" dirty="0" err="1"/>
              <a:t>birlestiren</a:t>
            </a:r>
            <a:r>
              <a:rPr lang="tr-TR" dirty="0"/>
              <a:t> </a:t>
            </a:r>
            <a:r>
              <a:rPr lang="tr-TR" dirty="0" err="1"/>
              <a:t>cizginin</a:t>
            </a:r>
            <a:r>
              <a:rPr lang="tr-TR" dirty="0"/>
              <a:t> orta </a:t>
            </a:r>
            <a:r>
              <a:rPr lang="tr-TR" dirty="0" err="1"/>
              <a:t>noktasindan</a:t>
            </a:r>
            <a:r>
              <a:rPr lang="tr-TR" dirty="0"/>
              <a:t> yine bu </a:t>
            </a:r>
            <a:r>
              <a:rPr lang="tr-TR" dirty="0" err="1"/>
              <a:t>cizginin</a:t>
            </a:r>
            <a:r>
              <a:rPr lang="tr-TR" dirty="0"/>
              <a:t> boyunun </a:t>
            </a:r>
            <a:r>
              <a:rPr lang="tr-TR" dirty="0" err="1"/>
              <a:t>yarisi</a:t>
            </a:r>
            <a:r>
              <a:rPr lang="tr-TR" dirty="0"/>
              <a:t> kadar </a:t>
            </a:r>
            <a:r>
              <a:rPr lang="tr-TR" dirty="0" err="1"/>
              <a:t>sagdadir</a:t>
            </a:r>
            <a:r>
              <a:rPr lang="tr-TR" dirty="0"/>
              <a:t>. </a:t>
            </a:r>
            <a:r>
              <a:rPr lang="tr-TR" dirty="0" err="1"/>
              <a:t>tabiki</a:t>
            </a:r>
            <a:r>
              <a:rPr lang="tr-TR" dirty="0"/>
              <a:t> </a:t>
            </a:r>
            <a:r>
              <a:rPr lang="tr-TR" dirty="0" err="1"/>
              <a:t>ic</a:t>
            </a:r>
            <a:r>
              <a:rPr lang="tr-TR" dirty="0"/>
              <a:t> </a:t>
            </a:r>
            <a:r>
              <a:rPr lang="tr-TR" dirty="0" err="1"/>
              <a:t>kisimda</a:t>
            </a:r>
            <a:r>
              <a:rPr lang="tr-TR" dirty="0"/>
              <a:t>. yine de </a:t>
            </a:r>
            <a:r>
              <a:rPr lang="tr-TR" dirty="0" err="1"/>
              <a:t>bulunamiyorsa</a:t>
            </a:r>
            <a:r>
              <a:rPr lang="tr-TR" dirty="0"/>
              <a:t> en iyisi </a:t>
            </a:r>
            <a:r>
              <a:rPr lang="tr-TR" dirty="0" err="1"/>
              <a:t>cekinmeden</a:t>
            </a:r>
            <a:r>
              <a:rPr lang="tr-TR" dirty="0"/>
              <a:t> </a:t>
            </a:r>
            <a:r>
              <a:rPr lang="tr-TR" dirty="0" err="1"/>
              <a:t>sormaktir</a:t>
            </a:r>
            <a:r>
              <a:rPr lang="tr-TR" dirty="0"/>
              <a:t> :</a:t>
            </a:r>
          </a:p>
          <a:p>
            <a:endParaRPr lang="tr-TR" dirty="0"/>
          </a:p>
          <a:p>
            <a:pPr marL="0" indent="0">
              <a:buNone/>
            </a:pPr>
            <a:r>
              <a:rPr lang="tr-TR" dirty="0"/>
              <a:t>- hayatim g noktan nerede?</a:t>
            </a:r>
          </a:p>
          <a:p>
            <a:pPr marL="0" indent="0">
              <a:buNone/>
            </a:pPr>
            <a:r>
              <a:rPr lang="tr-TR" dirty="0"/>
              <a:t>- bak hemen </a:t>
            </a:r>
            <a:r>
              <a:rPr lang="tr-TR" dirty="0" err="1"/>
              <a:t>surada</a:t>
            </a:r>
            <a:r>
              <a:rPr lang="tr-TR" dirty="0"/>
              <a:t>..</a:t>
            </a:r>
          </a:p>
          <a:p>
            <a:pPr marL="0" indent="0">
              <a:buNone/>
            </a:pPr>
            <a:r>
              <a:rPr lang="tr-TR" dirty="0"/>
              <a:t>- </a:t>
            </a:r>
            <a:r>
              <a:rPr lang="tr-TR" dirty="0" err="1"/>
              <a:t>hmm</a:t>
            </a:r>
            <a:r>
              <a:rPr lang="tr-TR" dirty="0"/>
              <a:t>, burada mi?</a:t>
            </a:r>
          </a:p>
          <a:p>
            <a:pPr marL="0" indent="0">
              <a:buNone/>
            </a:pPr>
            <a:r>
              <a:rPr lang="tr-TR" dirty="0"/>
              <a:t>- yok </a:t>
            </a:r>
            <a:r>
              <a:rPr lang="tr-TR" dirty="0" err="1"/>
              <a:t>saga</a:t>
            </a:r>
            <a:r>
              <a:rPr lang="tr-TR" dirty="0"/>
              <a:t> </a:t>
            </a:r>
            <a:r>
              <a:rPr lang="tr-TR" dirty="0" err="1"/>
              <a:t>dogru</a:t>
            </a:r>
            <a:r>
              <a:rPr lang="tr-TR" dirty="0"/>
              <a:t> </a:t>
            </a:r>
            <a:r>
              <a:rPr lang="tr-TR" dirty="0" err="1"/>
              <a:t>yanas</a:t>
            </a:r>
            <a:r>
              <a:rPr lang="tr-TR" dirty="0"/>
              <a:t> biraz..</a:t>
            </a:r>
          </a:p>
          <a:p>
            <a:pPr marL="0" indent="0">
              <a:buNone/>
            </a:pPr>
            <a:r>
              <a:rPr lang="tr-TR" dirty="0"/>
              <a:t>- </a:t>
            </a:r>
            <a:r>
              <a:rPr lang="tr-TR" dirty="0" err="1"/>
              <a:t>burasi</a:t>
            </a:r>
            <a:r>
              <a:rPr lang="tr-TR" dirty="0"/>
              <a:t>?</a:t>
            </a:r>
          </a:p>
          <a:p>
            <a:pPr marL="0" indent="0">
              <a:buNone/>
            </a:pPr>
            <a:r>
              <a:rPr lang="tr-TR" dirty="0"/>
              <a:t>- tamam, </a:t>
            </a:r>
            <a:r>
              <a:rPr lang="tr-TR" dirty="0" err="1"/>
              <a:t>duz</a:t>
            </a:r>
            <a:r>
              <a:rPr lang="tr-TR" dirty="0"/>
              <a:t> gel simdi. gel, </a:t>
            </a:r>
            <a:r>
              <a:rPr lang="tr-TR" dirty="0" err="1"/>
              <a:t>geel</a:t>
            </a:r>
            <a:r>
              <a:rPr lang="tr-TR" dirty="0"/>
              <a:t>, topla gel..</a:t>
            </a:r>
          </a:p>
          <a:p>
            <a:pPr marL="0" indent="0">
              <a:buNone/>
            </a:pPr>
            <a:r>
              <a:rPr lang="tr-TR" dirty="0"/>
              <a:t>- </a:t>
            </a:r>
            <a:r>
              <a:rPr lang="tr-TR" dirty="0" err="1"/>
              <a:t>burasi</a:t>
            </a:r>
            <a:r>
              <a:rPr lang="tr-TR" dirty="0"/>
              <a:t> mi?</a:t>
            </a:r>
          </a:p>
          <a:p>
            <a:pPr marL="0" indent="0">
              <a:buNone/>
            </a:pPr>
            <a:r>
              <a:rPr lang="tr-TR" dirty="0"/>
              <a:t>- </a:t>
            </a:r>
            <a:r>
              <a:rPr lang="tr-TR" dirty="0" err="1"/>
              <a:t>oaah</a:t>
            </a:r>
            <a:r>
              <a:rPr lang="tr-TR" dirty="0"/>
              <a:t>.. </a:t>
            </a:r>
            <a:r>
              <a:rPr lang="tr-TR" dirty="0" err="1"/>
              <a:t>oaaaahhh</a:t>
            </a:r>
            <a:r>
              <a:rPr lang="tr-TR" dirty="0"/>
              <a:t>.. </a:t>
            </a:r>
          </a:p>
          <a:p>
            <a:pPr marL="0" indent="0">
              <a:buNone/>
            </a:pPr>
            <a:r>
              <a:rPr lang="tr-TR" dirty="0"/>
              <a:t>- </a:t>
            </a:r>
            <a:r>
              <a:rPr lang="tr-TR" dirty="0" err="1"/>
              <a:t>burasi</a:t>
            </a:r>
            <a:r>
              <a:rPr lang="tr-TR" dirty="0"/>
              <a:t> mi yahu? </a:t>
            </a:r>
            <a:r>
              <a:rPr lang="tr-TR" dirty="0" err="1"/>
              <a:t>bisi</a:t>
            </a:r>
            <a:r>
              <a:rPr lang="tr-TR" dirty="0"/>
              <a:t> </a:t>
            </a:r>
            <a:r>
              <a:rPr lang="tr-TR" dirty="0" err="1"/>
              <a:t>soylesene</a:t>
            </a:r>
            <a:r>
              <a:rPr lang="tr-TR" dirty="0"/>
              <a:t>?</a:t>
            </a:r>
          </a:p>
          <a:p>
            <a:pPr marL="0" indent="0">
              <a:buNone/>
            </a:pPr>
            <a:r>
              <a:rPr lang="tr-TR" dirty="0"/>
              <a:t>- </a:t>
            </a:r>
            <a:r>
              <a:rPr lang="tr-TR" dirty="0" err="1"/>
              <a:t>hoaaa</a:t>
            </a:r>
            <a:r>
              <a:rPr lang="tr-TR" dirty="0"/>
              <a:t>.. </a:t>
            </a:r>
            <a:r>
              <a:rPr lang="tr-TR" dirty="0" err="1"/>
              <a:t>aaaaoh</a:t>
            </a:r>
            <a:r>
              <a:rPr lang="tr-TR" dirty="0"/>
              <a:t>..</a:t>
            </a:r>
          </a:p>
          <a:p>
            <a:pPr marL="0" indent="0">
              <a:buNone/>
            </a:pPr>
            <a:r>
              <a:rPr lang="tr-TR" dirty="0"/>
              <a:t>- yahu </a:t>
            </a:r>
            <a:r>
              <a:rPr lang="tr-TR" dirty="0" err="1"/>
              <a:t>anlamiyorum</a:t>
            </a:r>
            <a:r>
              <a:rPr lang="tr-TR" dirty="0"/>
              <a:t> </a:t>
            </a:r>
            <a:r>
              <a:rPr lang="tr-TR" dirty="0" err="1"/>
              <a:t>dediginden</a:t>
            </a:r>
            <a:r>
              <a:rPr lang="tr-TR" dirty="0"/>
              <a:t> </a:t>
            </a:r>
            <a:r>
              <a:rPr lang="tr-TR" dirty="0" err="1"/>
              <a:t>bisi</a:t>
            </a:r>
            <a:r>
              <a:rPr lang="tr-TR" dirty="0"/>
              <a:t>..</a:t>
            </a:r>
          </a:p>
          <a:p>
            <a:pPr marL="0" indent="0">
              <a:buNone/>
            </a:pPr>
            <a:r>
              <a:rPr lang="tr-TR" dirty="0"/>
              <a:t>- oh </a:t>
            </a:r>
            <a:r>
              <a:rPr lang="tr-TR" dirty="0" err="1"/>
              <a:t>beeeaa</a:t>
            </a:r>
            <a:r>
              <a:rPr lang="tr-TR" dirty="0"/>
              <a:t>.. bak </a:t>
            </a:r>
            <a:r>
              <a:rPr lang="tr-TR" dirty="0" err="1"/>
              <a:t>sakladim</a:t>
            </a:r>
            <a:r>
              <a:rPr lang="tr-TR" dirty="0"/>
              <a:t> simdi, </a:t>
            </a:r>
            <a:r>
              <a:rPr lang="tr-TR" dirty="0" err="1"/>
              <a:t>bakalim</a:t>
            </a:r>
            <a:r>
              <a:rPr lang="tr-TR" dirty="0"/>
              <a:t> yeniden bulabilecek misin</a:t>
            </a:r>
            <a:r>
              <a:rPr lang="tr-TR" dirty="0" smtClean="0"/>
              <a:t>?</a:t>
            </a:r>
            <a:endParaRPr lang="tr-TR" dirty="0"/>
          </a:p>
        </p:txBody>
      </p:sp>
      <p:sp>
        <p:nvSpPr>
          <p:cNvPr id="4" name="Slayt Numarası Yer Tutucusu 3"/>
          <p:cNvSpPr>
            <a:spLocks noGrp="1"/>
          </p:cNvSpPr>
          <p:nvPr>
            <p:ph type="sldNum" sz="quarter" idx="12"/>
          </p:nvPr>
        </p:nvSpPr>
        <p:spPr/>
        <p:txBody>
          <a:bodyPr/>
          <a:lstStyle/>
          <a:p>
            <a:fld id="{91980A5C-4EF0-479F-8108-089B1B2063AB}" type="slidenum">
              <a:rPr lang="tr-TR" smtClean="0">
                <a:solidFill>
                  <a:prstClr val="black">
                    <a:tint val="75000"/>
                  </a:prstClr>
                </a:solidFill>
              </a:rPr>
              <a:pPr/>
              <a:t>29</a:t>
            </a:fld>
            <a:endParaRPr lang="tr-TR">
              <a:solidFill>
                <a:prstClr val="black">
                  <a:tint val="75000"/>
                </a:prstClr>
              </a:solidFill>
            </a:endParaRPr>
          </a:p>
        </p:txBody>
      </p:sp>
    </p:spTree>
    <p:extLst>
      <p:ext uri="{BB962C8B-B14F-4D97-AF65-F5344CB8AC3E}">
        <p14:creationId xmlns:p14="http://schemas.microsoft.com/office/powerpoint/2010/main" val="6475616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descr="h9991308-00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55576" y="1916832"/>
            <a:ext cx="6553200" cy="4273550"/>
          </a:xfrm>
        </p:spPr>
      </p:pic>
      <p:sp>
        <p:nvSpPr>
          <p:cNvPr id="13316" name="Rectangle 3"/>
          <p:cNvSpPr>
            <a:spLocks noGrp="1" noChangeArrowheads="1"/>
          </p:cNvSpPr>
          <p:nvPr>
            <p:ph type="title"/>
          </p:nvPr>
        </p:nvSpPr>
        <p:spPr>
          <a:solidFill>
            <a:srgbClr val="FFC000"/>
          </a:solidFill>
        </p:spPr>
        <p:txBody>
          <a:bodyPr/>
          <a:lstStyle/>
          <a:p>
            <a:pPr eaLnBrk="1" hangingPunct="1"/>
            <a:r>
              <a:rPr lang="tr-TR" altLang="tr-TR" b="1" dirty="0" smtClean="0"/>
              <a:t/>
            </a:r>
            <a:br>
              <a:rPr lang="tr-TR" altLang="tr-TR" b="1" dirty="0" smtClean="0"/>
            </a:br>
            <a:r>
              <a:rPr lang="tr-TR" altLang="tr-TR" b="1" dirty="0" smtClean="0"/>
              <a:t>Dış Cinsel Organlar</a:t>
            </a:r>
            <a:br>
              <a:rPr lang="tr-TR" altLang="tr-TR" b="1" dirty="0" smtClean="0"/>
            </a:br>
            <a:endParaRPr lang="tr-TR" altLang="tr-TR" b="1" dirty="0" smtClean="0"/>
          </a:p>
        </p:txBody>
      </p:sp>
      <p:sp>
        <p:nvSpPr>
          <p:cNvPr id="13317"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00BBD428-0898-4AA9-BD58-F02BCB1269E6}" type="slidenum">
              <a:rPr lang="tr-TR" altLang="tr-TR" smtClean="0"/>
              <a:pPr>
                <a:defRPr/>
              </a:pPr>
              <a:t>30</a:t>
            </a:fld>
            <a:endParaRPr lang="tr-TR" altLang="tr-T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smtClean="0"/>
              <a:t>Vulva</a:t>
            </a:r>
            <a:endParaRPr lang="tr-TR" dirty="0"/>
          </a:p>
        </p:txBody>
      </p:sp>
      <p:sp>
        <p:nvSpPr>
          <p:cNvPr id="5" name="Altbilgi Yer Tutucusu 4"/>
          <p:cNvSpPr>
            <a:spLocks noGrp="1"/>
          </p:cNvSpPr>
          <p:nvPr>
            <p:ph type="ftr" sz="quarter" idx="11"/>
          </p:nvPr>
        </p:nvSpPr>
        <p:spPr/>
        <p:txBody>
          <a:bodyPr/>
          <a:lstStyle/>
          <a:p>
            <a:pPr>
              <a:defRPr/>
            </a:pPr>
            <a:r>
              <a:rPr lang="tr-TR" smtClean="0"/>
              <a:t>Prof. Dr. Sultan Doğan</a:t>
            </a:r>
            <a:endParaRPr lang="tr-TR"/>
          </a:p>
        </p:txBody>
      </p:sp>
      <p:sp>
        <p:nvSpPr>
          <p:cNvPr id="2" name="Slayt Numarası Yer Tutucusu 1"/>
          <p:cNvSpPr>
            <a:spLocks noGrp="1"/>
          </p:cNvSpPr>
          <p:nvPr>
            <p:ph type="sldNum" sz="quarter" idx="12"/>
          </p:nvPr>
        </p:nvSpPr>
        <p:spPr/>
        <p:txBody>
          <a:bodyPr/>
          <a:lstStyle/>
          <a:p>
            <a:pPr>
              <a:defRPr/>
            </a:pPr>
            <a:fld id="{71C33316-D5ED-467C-B547-A2C67F28DE85}" type="slidenum">
              <a:rPr lang="tr-TR" altLang="tr-TR" smtClean="0"/>
              <a:pPr>
                <a:defRPr/>
              </a:pPr>
              <a:t>31</a:t>
            </a:fld>
            <a:endParaRPr lang="tr-TR" altLang="tr-TR"/>
          </a:p>
        </p:txBody>
      </p:sp>
      <p:pic>
        <p:nvPicPr>
          <p:cNvPr id="7" name="Picture 2" descr="C:\Users\Altan Doğan\Desktop\indir.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501008"/>
            <a:ext cx="4834824" cy="2707501"/>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323528" y="1340768"/>
            <a:ext cx="4320479" cy="4247317"/>
          </a:xfrm>
          <a:prstGeom prst="rect">
            <a:avLst/>
          </a:prstGeom>
        </p:spPr>
        <p:txBody>
          <a:bodyPr wrap="square">
            <a:spAutoFit/>
          </a:bodyPr>
          <a:lstStyle/>
          <a:p>
            <a:pPr eaLnBrk="1" hangingPunct="1">
              <a:lnSpc>
                <a:spcPct val="150000"/>
              </a:lnSpc>
            </a:pPr>
            <a:endParaRPr lang="tr-TR" altLang="tr-TR" sz="2000" b="1" dirty="0" smtClean="0"/>
          </a:p>
          <a:p>
            <a:pPr eaLnBrk="1" hangingPunct="1">
              <a:lnSpc>
                <a:spcPct val="150000"/>
              </a:lnSpc>
            </a:pPr>
            <a:r>
              <a:rPr lang="tr-TR" altLang="tr-TR" sz="2000" dirty="0" err="1" smtClean="0"/>
              <a:t>Mons</a:t>
            </a:r>
            <a:r>
              <a:rPr lang="tr-TR" altLang="tr-TR" sz="2000" dirty="0" smtClean="0"/>
              <a:t> </a:t>
            </a:r>
            <a:r>
              <a:rPr lang="tr-TR" altLang="tr-TR" sz="2000" dirty="0" err="1"/>
              <a:t>veneris</a:t>
            </a:r>
            <a:r>
              <a:rPr lang="tr-TR" altLang="tr-TR" sz="2000" dirty="0"/>
              <a:t>, büyük ve küçük dudaklar, </a:t>
            </a:r>
            <a:r>
              <a:rPr lang="tr-TR" altLang="tr-TR" sz="2000" dirty="0" smtClean="0">
                <a:solidFill>
                  <a:srgbClr val="000000"/>
                </a:solidFill>
              </a:rPr>
              <a:t>klitoris, </a:t>
            </a:r>
            <a:r>
              <a:rPr lang="tr-TR" altLang="tr-TR" sz="2000" dirty="0" err="1" smtClean="0"/>
              <a:t>üretra</a:t>
            </a:r>
            <a:r>
              <a:rPr lang="tr-TR" altLang="tr-TR" sz="2000" dirty="0" smtClean="0"/>
              <a:t> </a:t>
            </a:r>
            <a:r>
              <a:rPr lang="tr-TR" altLang="tr-TR" sz="2000" dirty="0"/>
              <a:t>ve vajinanın </a:t>
            </a:r>
            <a:r>
              <a:rPr lang="tr-TR" altLang="tr-TR" sz="2000" dirty="0" smtClean="0"/>
              <a:t>dış ucu, </a:t>
            </a:r>
            <a:r>
              <a:rPr lang="tr-TR" altLang="tr-TR" sz="2000" dirty="0"/>
              <a:t>perine ve anüsten oluşur. </a:t>
            </a:r>
            <a:endParaRPr lang="tr-TR" altLang="tr-TR" sz="2000" dirty="0" smtClean="0"/>
          </a:p>
          <a:p>
            <a:pPr marL="342900" indent="-342900" eaLnBrk="1" hangingPunct="1">
              <a:lnSpc>
                <a:spcPct val="150000"/>
              </a:lnSpc>
              <a:buFont typeface="Arial" panose="020B0604020202020204" pitchFamily="34" charset="0"/>
              <a:buChar char="•"/>
            </a:pPr>
            <a:r>
              <a:rPr lang="tr-TR" altLang="tr-TR" sz="2000" dirty="0" smtClean="0"/>
              <a:t>Vulvanın </a:t>
            </a:r>
            <a:r>
              <a:rPr lang="tr-TR" altLang="tr-TR" sz="2000" dirty="0"/>
              <a:t>işlevi iç cinsel organları korumak, cinsel haz vermek ve partnerin uyarılmasını kolaylaştırmaktır. Ergenlikten itibaren üzeri kıllarla kaplıdır.</a:t>
            </a:r>
            <a:endParaRPr lang="tr-TR" altLang="tr-TR" sz="2000" b="1" dirty="0"/>
          </a:p>
        </p:txBody>
      </p:sp>
    </p:spTree>
    <p:extLst>
      <p:ext uri="{BB962C8B-B14F-4D97-AF65-F5344CB8AC3E}">
        <p14:creationId xmlns:p14="http://schemas.microsoft.com/office/powerpoint/2010/main" val="10775707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fr-FR" dirty="0"/>
              <a:t>Mons </a:t>
            </a:r>
            <a:r>
              <a:rPr lang="fr-FR" dirty="0" err="1"/>
              <a:t>veneris</a:t>
            </a:r>
            <a:r>
              <a:rPr lang="fr-FR" dirty="0"/>
              <a:t> </a:t>
            </a:r>
            <a:r>
              <a:rPr lang="fr-FR" dirty="0" err="1"/>
              <a:t>veya</a:t>
            </a:r>
            <a:r>
              <a:rPr lang="fr-FR" dirty="0"/>
              <a:t> </a:t>
            </a:r>
            <a:r>
              <a:rPr lang="fr-FR" dirty="0" err="1"/>
              <a:t>mons</a:t>
            </a:r>
            <a:r>
              <a:rPr lang="fr-FR" dirty="0"/>
              <a:t> pubis: </a:t>
            </a:r>
            <a:endParaRPr lang="tr-TR" dirty="0"/>
          </a:p>
        </p:txBody>
      </p:sp>
      <p:sp>
        <p:nvSpPr>
          <p:cNvPr id="14339" name="Rectangle 3"/>
          <p:cNvSpPr>
            <a:spLocks noGrp="1" noChangeArrowheads="1"/>
          </p:cNvSpPr>
          <p:nvPr>
            <p:ph idx="1"/>
          </p:nvPr>
        </p:nvSpPr>
        <p:spPr>
          <a:xfrm>
            <a:off x="0" y="1772816"/>
            <a:ext cx="5508104" cy="4247463"/>
          </a:xfrm>
        </p:spPr>
        <p:txBody>
          <a:bodyPr/>
          <a:lstStyle/>
          <a:p>
            <a:pPr eaLnBrk="1" hangingPunct="1">
              <a:lnSpc>
                <a:spcPct val="150000"/>
              </a:lnSpc>
            </a:pPr>
            <a:r>
              <a:rPr lang="tr-TR" altLang="tr-TR" sz="2000" dirty="0" smtClean="0"/>
              <a:t>"Venüs'ün ağzı"  demektir ve adını Roma aşk tanrıçasından alır. </a:t>
            </a:r>
          </a:p>
          <a:p>
            <a:pPr eaLnBrk="1" hangingPunct="1">
              <a:lnSpc>
                <a:spcPct val="150000"/>
              </a:lnSpc>
            </a:pPr>
            <a:r>
              <a:rPr lang="tr-TR" altLang="tr-TR" sz="2000" dirty="0" smtClean="0"/>
              <a:t>Leğen kemiğinin ön kısmını yastık gibi koruyan deri ve derialtı yağ dokusundan oluşan bir yapıdır. </a:t>
            </a:r>
          </a:p>
          <a:p>
            <a:pPr eaLnBrk="1" hangingPunct="1">
              <a:lnSpc>
                <a:spcPct val="150000"/>
              </a:lnSpc>
            </a:pPr>
            <a:r>
              <a:rPr lang="tr-TR" altLang="tr-TR" sz="2000" dirty="0" smtClean="0"/>
              <a:t>Zengin sinir ağına sahip olduğundan bu bölgeye basınç uygulanması veya elle direk uyarılması pek çok kadın için ileri derecede uyarıcı ve haz vericidir.</a:t>
            </a:r>
            <a:endParaRPr lang="tr-TR" altLang="tr-TR" sz="2000" b="1" dirty="0" smtClean="0"/>
          </a:p>
        </p:txBody>
      </p:sp>
      <p:sp>
        <p:nvSpPr>
          <p:cNvPr id="14341"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00BBD428-0898-4AA9-BD58-F02BCB1269E6}" type="slidenum">
              <a:rPr lang="tr-TR" altLang="tr-TR" smtClean="0"/>
              <a:pPr>
                <a:defRPr/>
              </a:pPr>
              <a:t>32</a:t>
            </a:fld>
            <a:endParaRPr lang="tr-TR" altLang="tr-TR"/>
          </a:p>
        </p:txBody>
      </p:sp>
      <p:pic>
        <p:nvPicPr>
          <p:cNvPr id="14340" name="Picture 9" descr="ans7_vulv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208" y="1768866"/>
            <a:ext cx="381000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sz="4000" dirty="0" err="1" smtClean="0"/>
              <a:t>Labia</a:t>
            </a:r>
            <a:r>
              <a:rPr lang="tr-TR" sz="4000" dirty="0"/>
              <a:t/>
            </a:r>
            <a:br>
              <a:rPr lang="tr-TR" sz="4000" dirty="0"/>
            </a:br>
            <a:endParaRPr lang="tr-TR" sz="4000" dirty="0"/>
          </a:p>
        </p:txBody>
      </p:sp>
      <p:sp>
        <p:nvSpPr>
          <p:cNvPr id="15363" name="Rectangle 5"/>
          <p:cNvSpPr>
            <a:spLocks noGrp="1" noChangeArrowheads="1"/>
          </p:cNvSpPr>
          <p:nvPr>
            <p:ph idx="1"/>
          </p:nvPr>
        </p:nvSpPr>
        <p:spPr/>
        <p:txBody>
          <a:bodyPr/>
          <a:lstStyle/>
          <a:p>
            <a:pPr eaLnBrk="1" hangingPunct="1">
              <a:lnSpc>
                <a:spcPct val="150000"/>
              </a:lnSpc>
            </a:pPr>
            <a:r>
              <a:rPr lang="tr-TR" altLang="tr-TR" sz="2000" dirty="0" smtClean="0"/>
              <a:t>Vulvanın </a:t>
            </a:r>
            <a:r>
              <a:rPr lang="tr-TR" altLang="tr-TR" sz="2000" dirty="0" err="1" smtClean="0"/>
              <a:t>monstan</a:t>
            </a:r>
            <a:r>
              <a:rPr lang="tr-TR" altLang="tr-TR" sz="2000" dirty="0" smtClean="0"/>
              <a:t> aşağıya doğru uzanan iki deri kıvrımından oluşan kısmıdır ve Latince “dudak" anlamına gelir. Erkekteki testislerin kadındaki karşılığıdır. </a:t>
            </a:r>
          </a:p>
          <a:p>
            <a:pPr eaLnBrk="1" hangingPunct="1">
              <a:lnSpc>
                <a:spcPct val="150000"/>
              </a:lnSpc>
            </a:pPr>
            <a:r>
              <a:rPr lang="tr-TR" altLang="tr-TR" sz="2000" dirty="0" smtClean="0"/>
              <a:t>Büyük dudaklar daha dıştadır. Ergenlik döneminde östrojen etkisiyle boyutları büyür ve kıllanmaya başlar. </a:t>
            </a:r>
          </a:p>
          <a:p>
            <a:pPr eaLnBrk="1" hangingPunct="1">
              <a:lnSpc>
                <a:spcPct val="150000"/>
              </a:lnSpc>
            </a:pPr>
            <a:r>
              <a:rPr lang="tr-TR" altLang="tr-TR" sz="2000" dirty="0" smtClean="0"/>
              <a:t>Küçük dudaklar büyük dudakların iç kısmındadır ve üzerinde tüy yoktur. Vajina ve </a:t>
            </a:r>
            <a:r>
              <a:rPr lang="tr-TR" altLang="tr-TR" sz="2000" dirty="0" err="1" smtClean="0"/>
              <a:t>üretra</a:t>
            </a:r>
            <a:r>
              <a:rPr lang="tr-TR" altLang="tr-TR" sz="2000" dirty="0" smtClean="0"/>
              <a:t> ağzının üzerine doğru katlanarak bu organları korur. </a:t>
            </a:r>
          </a:p>
        </p:txBody>
      </p:sp>
      <p:sp>
        <p:nvSpPr>
          <p:cNvPr id="15364"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33</a:t>
            </a:fld>
            <a:endParaRPr lang="tr-TR" alt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7139136" cy="4709120"/>
          </a:xfrm>
        </p:spPr>
        <p:txBody>
          <a:bodyPr/>
          <a:lstStyle/>
          <a:p>
            <a:pPr eaLnBrk="1" hangingPunct="1">
              <a:lnSpc>
                <a:spcPct val="150000"/>
              </a:lnSpc>
            </a:pPr>
            <a:r>
              <a:rPr lang="tr-TR" altLang="tr-TR" sz="2000" b="1" dirty="0" err="1">
                <a:solidFill>
                  <a:srgbClr val="00B050"/>
                </a:solidFill>
              </a:rPr>
              <a:t>Bartholin</a:t>
            </a:r>
            <a:r>
              <a:rPr lang="tr-TR" altLang="tr-TR" sz="2000" b="1" dirty="0">
                <a:solidFill>
                  <a:srgbClr val="00B050"/>
                </a:solidFill>
              </a:rPr>
              <a:t> bezleri</a:t>
            </a:r>
            <a:r>
              <a:rPr lang="tr-TR" altLang="tr-TR" sz="2000" dirty="0"/>
              <a:t>, kadın üreme sisteminin bir parçası olan küçük, bezelye büyüklüğünde iki bezdir. Bunlar vajina girişinin her iki yanında yer alır ve cinsel uyarılma sırasında doğal bir kayganlaştırıcı olan sıvı salgılarlar. Bu sıvı, vajina girişinin nemlenmesini sağlayarak cinsel ilişki sırasında rahatlık ve zevki artırır</a:t>
            </a:r>
            <a:r>
              <a:rPr lang="tr-TR" altLang="tr-TR" sz="2000" dirty="0" smtClean="0"/>
              <a:t>.</a:t>
            </a:r>
          </a:p>
          <a:p>
            <a:pPr eaLnBrk="1" hangingPunct="1">
              <a:lnSpc>
                <a:spcPct val="150000"/>
              </a:lnSpc>
            </a:pPr>
            <a:r>
              <a:rPr lang="tr-TR" altLang="tr-TR" sz="2000" dirty="0" smtClean="0"/>
              <a:t>Hem </a:t>
            </a:r>
            <a:r>
              <a:rPr lang="tr-TR" altLang="tr-TR" sz="2000" dirty="0"/>
              <a:t>büyük hem küçük dudaklar damar ve sinirden çok zengin olup cinsel uyarılma sırasında büyüyerek orijinal büyüklüklerinin iki-üç katına ulaşabilirler ve cinsel hazzın önemli kaynaklarıdır.</a:t>
            </a:r>
          </a:p>
          <a:p>
            <a:pPr marL="0" indent="0" eaLnBrk="1" hangingPunct="1">
              <a:lnSpc>
                <a:spcPct val="80000"/>
              </a:lnSpc>
              <a:buNone/>
            </a:pPr>
            <a:endParaRPr lang="tr-TR" altLang="tr-TR" sz="2000" dirty="0"/>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34</a:t>
            </a:fld>
            <a:endParaRPr lang="tr-TR" altLang="tr-TR"/>
          </a:p>
        </p:txBody>
      </p:sp>
    </p:spTree>
    <p:extLst>
      <p:ext uri="{BB962C8B-B14F-4D97-AF65-F5344CB8AC3E}">
        <p14:creationId xmlns:p14="http://schemas.microsoft.com/office/powerpoint/2010/main" val="6749735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1200" dirty="0">
                <a:solidFill>
                  <a:srgbClr val="0D0D0D"/>
                </a:solidFill>
                <a:latin typeface="Söhne"/>
              </a:rPr>
              <a:t>Kadınlarda </a:t>
            </a:r>
            <a:r>
              <a:rPr lang="tr-TR" sz="1200" dirty="0" err="1">
                <a:solidFill>
                  <a:srgbClr val="0D0D0D"/>
                </a:solidFill>
                <a:latin typeface="Söhne"/>
              </a:rPr>
              <a:t>labialar</a:t>
            </a:r>
            <a:r>
              <a:rPr lang="tr-TR" sz="1200" dirty="0">
                <a:solidFill>
                  <a:srgbClr val="0D0D0D"/>
                </a:solidFill>
                <a:latin typeface="Söhne"/>
              </a:rPr>
              <a:t>, cinsel haz almadaki rolü ile önemli bir anatomik yapıdır. </a:t>
            </a:r>
            <a:r>
              <a:rPr lang="tr-TR" sz="1200" dirty="0" err="1">
                <a:solidFill>
                  <a:srgbClr val="0D0D0D"/>
                </a:solidFill>
                <a:latin typeface="Söhne"/>
              </a:rPr>
              <a:t>Labialar</a:t>
            </a:r>
            <a:r>
              <a:rPr lang="tr-TR" sz="1200" dirty="0">
                <a:solidFill>
                  <a:srgbClr val="0D0D0D"/>
                </a:solidFill>
                <a:latin typeface="Söhne"/>
              </a:rPr>
              <a:t>, dış dudakları ifade eden </a:t>
            </a:r>
            <a:r>
              <a:rPr lang="tr-TR" sz="1200" dirty="0" err="1">
                <a:solidFill>
                  <a:srgbClr val="0D0D0D"/>
                </a:solidFill>
                <a:latin typeface="Söhne"/>
              </a:rPr>
              <a:t>labia</a:t>
            </a:r>
            <a:r>
              <a:rPr lang="tr-TR" sz="1200" dirty="0">
                <a:solidFill>
                  <a:srgbClr val="0D0D0D"/>
                </a:solidFill>
                <a:latin typeface="Söhne"/>
              </a:rPr>
              <a:t> </a:t>
            </a:r>
            <a:r>
              <a:rPr lang="tr-TR" sz="1200" dirty="0" err="1">
                <a:solidFill>
                  <a:srgbClr val="0D0D0D"/>
                </a:solidFill>
                <a:latin typeface="Söhne"/>
              </a:rPr>
              <a:t>majora</a:t>
            </a:r>
            <a:r>
              <a:rPr lang="tr-TR" sz="1200" dirty="0">
                <a:solidFill>
                  <a:srgbClr val="0D0D0D"/>
                </a:solidFill>
                <a:latin typeface="Söhne"/>
              </a:rPr>
              <a:t> ve iç dudakları ifade eden </a:t>
            </a:r>
            <a:r>
              <a:rPr lang="tr-TR" sz="1200" dirty="0" err="1">
                <a:solidFill>
                  <a:srgbClr val="0D0D0D"/>
                </a:solidFill>
                <a:latin typeface="Söhne"/>
              </a:rPr>
              <a:t>labia</a:t>
            </a:r>
            <a:r>
              <a:rPr lang="tr-TR" sz="1200" dirty="0">
                <a:solidFill>
                  <a:srgbClr val="0D0D0D"/>
                </a:solidFill>
                <a:latin typeface="Söhne"/>
              </a:rPr>
              <a:t> </a:t>
            </a:r>
            <a:r>
              <a:rPr lang="tr-TR" sz="1200" dirty="0" err="1">
                <a:solidFill>
                  <a:srgbClr val="0D0D0D"/>
                </a:solidFill>
                <a:latin typeface="Söhne"/>
              </a:rPr>
              <a:t>minora</a:t>
            </a:r>
            <a:r>
              <a:rPr lang="tr-TR" sz="1200" dirty="0">
                <a:solidFill>
                  <a:srgbClr val="0D0D0D"/>
                </a:solidFill>
                <a:latin typeface="Söhne"/>
              </a:rPr>
              <a:t> olmak üzere iki ana kısma ayrılır. İşte </a:t>
            </a:r>
            <a:r>
              <a:rPr lang="tr-TR" sz="1200" dirty="0" err="1">
                <a:solidFill>
                  <a:srgbClr val="0D0D0D"/>
                </a:solidFill>
                <a:latin typeface="Söhne"/>
              </a:rPr>
              <a:t>labiaların</a:t>
            </a:r>
            <a:r>
              <a:rPr lang="tr-TR" sz="1200" dirty="0">
                <a:solidFill>
                  <a:srgbClr val="0D0D0D"/>
                </a:solidFill>
                <a:latin typeface="Söhne"/>
              </a:rPr>
              <a:t> cinsel haz almadaki rolüne dair bazı bilgiler:</a:t>
            </a:r>
          </a:p>
          <a:p>
            <a:pPr>
              <a:buFont typeface="+mj-lt"/>
              <a:buAutoNum type="arabicPeriod"/>
            </a:pPr>
            <a:r>
              <a:rPr lang="tr-TR" sz="1200" b="1" dirty="0">
                <a:solidFill>
                  <a:srgbClr val="0D0D0D"/>
                </a:solidFill>
                <a:latin typeface="Söhne"/>
              </a:rPr>
              <a:t>Duyusal Uyarı</a:t>
            </a:r>
            <a:r>
              <a:rPr lang="tr-TR" sz="1200" dirty="0">
                <a:solidFill>
                  <a:srgbClr val="0D0D0D"/>
                </a:solidFill>
                <a:latin typeface="Söhne"/>
              </a:rPr>
              <a:t>: </a:t>
            </a:r>
            <a:r>
              <a:rPr lang="tr-TR" sz="1200" dirty="0" err="1">
                <a:solidFill>
                  <a:srgbClr val="0D0D0D"/>
                </a:solidFill>
                <a:latin typeface="Söhne"/>
              </a:rPr>
              <a:t>Labialar</a:t>
            </a:r>
            <a:r>
              <a:rPr lang="tr-TR" sz="1200" dirty="0">
                <a:solidFill>
                  <a:srgbClr val="0D0D0D"/>
                </a:solidFill>
                <a:latin typeface="Söhne"/>
              </a:rPr>
              <a:t>, özellikle </a:t>
            </a:r>
            <a:r>
              <a:rPr lang="tr-TR" sz="1200" dirty="0" err="1">
                <a:solidFill>
                  <a:srgbClr val="0D0D0D"/>
                </a:solidFill>
                <a:latin typeface="Söhne"/>
              </a:rPr>
              <a:t>labia</a:t>
            </a:r>
            <a:r>
              <a:rPr lang="tr-TR" sz="1200" dirty="0">
                <a:solidFill>
                  <a:srgbClr val="0D0D0D"/>
                </a:solidFill>
                <a:latin typeface="Söhne"/>
              </a:rPr>
              <a:t> </a:t>
            </a:r>
            <a:r>
              <a:rPr lang="tr-TR" sz="1200" dirty="0" err="1">
                <a:solidFill>
                  <a:srgbClr val="0D0D0D"/>
                </a:solidFill>
                <a:latin typeface="Söhne"/>
              </a:rPr>
              <a:t>minora</a:t>
            </a:r>
            <a:r>
              <a:rPr lang="tr-TR" sz="1200" dirty="0">
                <a:solidFill>
                  <a:srgbClr val="0D0D0D"/>
                </a:solidFill>
                <a:latin typeface="Söhne"/>
              </a:rPr>
              <a:t>, sayısız sinir ucu içerir ve bu nedenle dokunmaya ve uyarılmaya çok duyarlıdır. Cinsel uyarıldığında kan doluluğu artar, bu da dokunuşa karşı hassasiyeti artırır ve cinsel zevki etkiler.</a:t>
            </a:r>
          </a:p>
          <a:p>
            <a:pPr>
              <a:buFont typeface="+mj-lt"/>
              <a:buAutoNum type="arabicPeriod"/>
            </a:pPr>
            <a:r>
              <a:rPr lang="tr-TR" sz="1200" b="1" dirty="0">
                <a:solidFill>
                  <a:srgbClr val="0D0D0D"/>
                </a:solidFill>
                <a:latin typeface="Söhne"/>
              </a:rPr>
              <a:t>Cinsel Uyarılma Sırasında Fizyolojik Değişiklikler</a:t>
            </a:r>
            <a:r>
              <a:rPr lang="tr-TR" sz="1200" dirty="0">
                <a:solidFill>
                  <a:srgbClr val="0D0D0D"/>
                </a:solidFill>
                <a:latin typeface="Söhne"/>
              </a:rPr>
              <a:t>: Cinsel uyarılma sırasında </a:t>
            </a:r>
            <a:r>
              <a:rPr lang="tr-TR" sz="1200" dirty="0" err="1">
                <a:solidFill>
                  <a:srgbClr val="0D0D0D"/>
                </a:solidFill>
                <a:latin typeface="Söhne"/>
              </a:rPr>
              <a:t>labia</a:t>
            </a:r>
            <a:r>
              <a:rPr lang="tr-TR" sz="1200" dirty="0">
                <a:solidFill>
                  <a:srgbClr val="0D0D0D"/>
                </a:solidFill>
                <a:latin typeface="Söhne"/>
              </a:rPr>
              <a:t> </a:t>
            </a:r>
            <a:r>
              <a:rPr lang="tr-TR" sz="1200" dirty="0" err="1">
                <a:solidFill>
                  <a:srgbClr val="0D0D0D"/>
                </a:solidFill>
                <a:latin typeface="Söhne"/>
              </a:rPr>
              <a:t>minora</a:t>
            </a:r>
            <a:r>
              <a:rPr lang="tr-TR" sz="1200" dirty="0">
                <a:solidFill>
                  <a:srgbClr val="0D0D0D"/>
                </a:solidFill>
                <a:latin typeface="Söhne"/>
              </a:rPr>
              <a:t> kan doluluğu sebebiyle şişer ve rengi koyulaşabilir. Bu hem fiziksel bir uyarı işareti hem de cinsel zevkin artmasına katkıda bulunan bir mekanizmadır.</a:t>
            </a:r>
          </a:p>
          <a:p>
            <a:pPr>
              <a:buFont typeface="+mj-lt"/>
              <a:buAutoNum type="arabicPeriod"/>
            </a:pPr>
            <a:r>
              <a:rPr lang="tr-TR" sz="1200" b="1" dirty="0" err="1">
                <a:solidFill>
                  <a:srgbClr val="0D0D0D"/>
                </a:solidFill>
                <a:latin typeface="Söhne"/>
              </a:rPr>
              <a:t>Lubrikasyon</a:t>
            </a:r>
            <a:r>
              <a:rPr lang="tr-TR" sz="1200" dirty="0">
                <a:solidFill>
                  <a:srgbClr val="0D0D0D"/>
                </a:solidFill>
                <a:latin typeface="Söhne"/>
              </a:rPr>
              <a:t>: </a:t>
            </a:r>
            <a:r>
              <a:rPr lang="tr-TR" sz="1200" dirty="0" err="1">
                <a:solidFill>
                  <a:srgbClr val="0D0D0D"/>
                </a:solidFill>
                <a:latin typeface="Söhne"/>
              </a:rPr>
              <a:t>Labia</a:t>
            </a:r>
            <a:r>
              <a:rPr lang="tr-TR" sz="1200" dirty="0">
                <a:solidFill>
                  <a:srgbClr val="0D0D0D"/>
                </a:solidFill>
                <a:latin typeface="Söhne"/>
              </a:rPr>
              <a:t> </a:t>
            </a:r>
            <a:r>
              <a:rPr lang="tr-TR" sz="1200" dirty="0" err="1">
                <a:solidFill>
                  <a:srgbClr val="0D0D0D"/>
                </a:solidFill>
                <a:latin typeface="Söhne"/>
              </a:rPr>
              <a:t>majora</a:t>
            </a:r>
            <a:r>
              <a:rPr lang="tr-TR" sz="1200" dirty="0">
                <a:solidFill>
                  <a:srgbClr val="0D0D0D"/>
                </a:solidFill>
                <a:latin typeface="Söhne"/>
              </a:rPr>
              <a:t> ve </a:t>
            </a:r>
            <a:r>
              <a:rPr lang="tr-TR" sz="1200" dirty="0" err="1">
                <a:solidFill>
                  <a:srgbClr val="0D0D0D"/>
                </a:solidFill>
                <a:latin typeface="Söhne"/>
              </a:rPr>
              <a:t>minora</a:t>
            </a:r>
            <a:r>
              <a:rPr lang="tr-TR" sz="1200" dirty="0">
                <a:solidFill>
                  <a:srgbClr val="0D0D0D"/>
                </a:solidFill>
                <a:latin typeface="Söhne"/>
              </a:rPr>
              <a:t>, cinsel uyarılma ile birlikte artan vajinal </a:t>
            </a:r>
            <a:r>
              <a:rPr lang="tr-TR" sz="1200" dirty="0" err="1">
                <a:solidFill>
                  <a:srgbClr val="0D0D0D"/>
                </a:solidFill>
                <a:latin typeface="Söhne"/>
              </a:rPr>
              <a:t>lubrikasyonun</a:t>
            </a:r>
            <a:r>
              <a:rPr lang="tr-TR" sz="1200" dirty="0">
                <a:solidFill>
                  <a:srgbClr val="0D0D0D"/>
                </a:solidFill>
                <a:latin typeface="Söhne"/>
              </a:rPr>
              <a:t> dışarıya yayılmasına yardımcı olur, bu da cinsel ilişki sırasında konfor ve zevki artırır.</a:t>
            </a:r>
          </a:p>
          <a:p>
            <a:pPr>
              <a:buFont typeface="+mj-lt"/>
              <a:buAutoNum type="arabicPeriod"/>
            </a:pPr>
            <a:r>
              <a:rPr lang="tr-TR" sz="1200" b="1" dirty="0">
                <a:solidFill>
                  <a:srgbClr val="0D0D0D"/>
                </a:solidFill>
                <a:latin typeface="Söhne"/>
              </a:rPr>
              <a:t>Cinsel İlişki Sırasındaki Rolü</a:t>
            </a:r>
            <a:r>
              <a:rPr lang="tr-TR" sz="1200" dirty="0">
                <a:solidFill>
                  <a:srgbClr val="0D0D0D"/>
                </a:solidFill>
                <a:latin typeface="Söhne"/>
              </a:rPr>
              <a:t>: </a:t>
            </a:r>
            <a:r>
              <a:rPr lang="tr-TR" sz="1200" dirty="0" err="1">
                <a:solidFill>
                  <a:srgbClr val="0D0D0D"/>
                </a:solidFill>
                <a:latin typeface="Söhne"/>
              </a:rPr>
              <a:t>Labialar</a:t>
            </a:r>
            <a:r>
              <a:rPr lang="tr-TR" sz="1200" dirty="0">
                <a:solidFill>
                  <a:srgbClr val="0D0D0D"/>
                </a:solidFill>
                <a:latin typeface="Söhne"/>
              </a:rPr>
              <a:t>, cinsel ilişki sırasında hem sürtünmeyi azaltarak hem de cinsel temasın yoğunluğunu artırarak önemli bir rol oynar. Ayrıca, </a:t>
            </a:r>
            <a:r>
              <a:rPr lang="tr-TR" sz="1200" dirty="0" err="1">
                <a:solidFill>
                  <a:srgbClr val="0D0D0D"/>
                </a:solidFill>
                <a:latin typeface="Söhne"/>
              </a:rPr>
              <a:t>labiaların</a:t>
            </a:r>
            <a:r>
              <a:rPr lang="tr-TR" sz="1200" dirty="0">
                <a:solidFill>
                  <a:srgbClr val="0D0D0D"/>
                </a:solidFill>
                <a:latin typeface="Söhne"/>
              </a:rPr>
              <a:t> uyarılması cinsel aktivite sırasında ek zevk kaynağı olabilir.</a:t>
            </a:r>
          </a:p>
          <a:p>
            <a:pPr>
              <a:buFont typeface="+mj-lt"/>
              <a:buAutoNum type="arabicPeriod"/>
            </a:pPr>
            <a:r>
              <a:rPr lang="tr-TR" sz="1200" b="1" dirty="0">
                <a:solidFill>
                  <a:srgbClr val="0D0D0D"/>
                </a:solidFill>
                <a:latin typeface="Söhne"/>
              </a:rPr>
              <a:t>Estetik ve Psikolojik Faktörler</a:t>
            </a:r>
            <a:r>
              <a:rPr lang="tr-TR" sz="1200" dirty="0">
                <a:solidFill>
                  <a:srgbClr val="0D0D0D"/>
                </a:solidFill>
                <a:latin typeface="Söhne"/>
              </a:rPr>
              <a:t>: </a:t>
            </a:r>
            <a:r>
              <a:rPr lang="tr-TR" sz="1200" dirty="0" err="1">
                <a:solidFill>
                  <a:srgbClr val="0D0D0D"/>
                </a:solidFill>
                <a:latin typeface="Söhne"/>
              </a:rPr>
              <a:t>Labiaların</a:t>
            </a:r>
            <a:r>
              <a:rPr lang="tr-TR" sz="1200" dirty="0">
                <a:solidFill>
                  <a:srgbClr val="0D0D0D"/>
                </a:solidFill>
                <a:latin typeface="Söhne"/>
              </a:rPr>
              <a:t> görünüşü, birçok kadın için kişisel ve estetik bir önem taşır. Kendi vücutlarına olan rahatlık ve memnuniyet düzeyleri, cinsel özgüven ve dolayısıyla cinsel zevki etkileyebilir.</a:t>
            </a:r>
          </a:p>
          <a:p>
            <a:pPr>
              <a:buFont typeface="+mj-lt"/>
              <a:buAutoNum type="arabicPeriod"/>
            </a:pPr>
            <a:r>
              <a:rPr lang="tr-TR" sz="1200" b="1" dirty="0">
                <a:solidFill>
                  <a:srgbClr val="0D0D0D"/>
                </a:solidFill>
                <a:latin typeface="Söhne"/>
              </a:rPr>
              <a:t>Koruyucu İşlev</a:t>
            </a:r>
            <a:r>
              <a:rPr lang="tr-TR" sz="1200" dirty="0">
                <a:solidFill>
                  <a:srgbClr val="0D0D0D"/>
                </a:solidFill>
                <a:latin typeface="Söhne"/>
              </a:rPr>
              <a:t>: </a:t>
            </a:r>
            <a:r>
              <a:rPr lang="tr-TR" sz="1200" dirty="0" err="1">
                <a:solidFill>
                  <a:srgbClr val="0D0D0D"/>
                </a:solidFill>
                <a:latin typeface="Söhne"/>
              </a:rPr>
              <a:t>Labia</a:t>
            </a:r>
            <a:r>
              <a:rPr lang="tr-TR" sz="1200" dirty="0">
                <a:solidFill>
                  <a:srgbClr val="0D0D0D"/>
                </a:solidFill>
                <a:latin typeface="Söhne"/>
              </a:rPr>
              <a:t> </a:t>
            </a:r>
            <a:r>
              <a:rPr lang="tr-TR" sz="1200" dirty="0" err="1">
                <a:solidFill>
                  <a:srgbClr val="0D0D0D"/>
                </a:solidFill>
                <a:latin typeface="Söhne"/>
              </a:rPr>
              <a:t>majora</a:t>
            </a:r>
            <a:r>
              <a:rPr lang="tr-TR" sz="1200" dirty="0">
                <a:solidFill>
                  <a:srgbClr val="0D0D0D"/>
                </a:solidFill>
                <a:latin typeface="Söhne"/>
              </a:rPr>
              <a:t>, iç </a:t>
            </a:r>
            <a:r>
              <a:rPr lang="tr-TR" sz="1200" dirty="0" err="1">
                <a:solidFill>
                  <a:srgbClr val="0D0D0D"/>
                </a:solidFill>
                <a:latin typeface="Söhne"/>
              </a:rPr>
              <a:t>genital</a:t>
            </a:r>
            <a:r>
              <a:rPr lang="tr-TR" sz="1200" dirty="0">
                <a:solidFill>
                  <a:srgbClr val="0D0D0D"/>
                </a:solidFill>
                <a:latin typeface="Söhne"/>
              </a:rPr>
              <a:t> yapıları dış etkenlerden korur ve cinsel ilişki sırasında bir yastık gibi görev görerek rahatlık sağlar.</a:t>
            </a:r>
          </a:p>
          <a:p>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35</a:t>
            </a:fld>
            <a:endParaRPr lang="tr-TR" altLang="tr-TR"/>
          </a:p>
        </p:txBody>
      </p:sp>
    </p:spTree>
    <p:extLst>
      <p:ext uri="{BB962C8B-B14F-4D97-AF65-F5344CB8AC3E}">
        <p14:creationId xmlns:p14="http://schemas.microsoft.com/office/powerpoint/2010/main" val="5676541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a:t>Klitoris</a:t>
            </a:r>
          </a:p>
        </p:txBody>
      </p:sp>
      <p:sp>
        <p:nvSpPr>
          <p:cNvPr id="16387" name="Rectangle 3"/>
          <p:cNvSpPr>
            <a:spLocks noGrp="1" noChangeArrowheads="1"/>
          </p:cNvSpPr>
          <p:nvPr>
            <p:ph idx="1"/>
          </p:nvPr>
        </p:nvSpPr>
        <p:spPr>
          <a:xfrm>
            <a:off x="4647595" y="1435617"/>
            <a:ext cx="4114800" cy="4525963"/>
          </a:xfrm>
        </p:spPr>
        <p:txBody>
          <a:bodyPr/>
          <a:lstStyle/>
          <a:p>
            <a:pPr eaLnBrk="1" hangingPunct="1"/>
            <a:r>
              <a:rPr lang="tr-TR" altLang="tr-TR" sz="2000" dirty="0"/>
              <a:t>İnsanlarda </a:t>
            </a:r>
            <a:r>
              <a:rPr lang="tr-TR" altLang="tr-TR" sz="2000" dirty="0" err="1"/>
              <a:t>üretra</a:t>
            </a:r>
            <a:r>
              <a:rPr lang="tr-TR" altLang="tr-TR" sz="2000" dirty="0"/>
              <a:t> girişinin üstünde, iç dudakların kesişme noktasında düğme şeklinde bir kısmı görülebilir</a:t>
            </a:r>
            <a:r>
              <a:rPr lang="tr-TR" altLang="tr-TR" sz="2000" dirty="0" smtClean="0"/>
              <a:t>.</a:t>
            </a:r>
          </a:p>
          <a:p>
            <a:pPr eaLnBrk="1" hangingPunct="1"/>
            <a:r>
              <a:rPr lang="tr-TR" altLang="tr-TR" sz="2000" dirty="0" smtClean="0"/>
              <a:t>Araştırmalar</a:t>
            </a:r>
            <a:r>
              <a:rPr lang="tr-TR" altLang="tr-TR" sz="2000" dirty="0"/>
              <a:t>, klitorisin, özellikle de </a:t>
            </a:r>
            <a:r>
              <a:rPr lang="tr-TR" altLang="tr-TR" sz="2000" dirty="0" err="1"/>
              <a:t>glansının</a:t>
            </a:r>
            <a:r>
              <a:rPr lang="tr-TR" altLang="tr-TR" sz="2000" dirty="0"/>
              <a:t>, insan vücudundaki en yüksek sinir ucu yoğunluğuna sahip bölgelerden biri olduğunu göstermiştir. Bu, klitorisin cinsel uyarılmada ve orgazma ulaşmada merkezi bir rol oynadığını açıklar</a:t>
            </a:r>
            <a:r>
              <a:rPr lang="tr-TR" altLang="tr-TR" sz="2000" dirty="0" smtClean="0"/>
              <a:t>.</a:t>
            </a:r>
            <a:endParaRPr lang="tr-TR" altLang="tr-TR" sz="2000" dirty="0"/>
          </a:p>
        </p:txBody>
      </p:sp>
      <p:sp>
        <p:nvSpPr>
          <p:cNvPr id="16388"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36</a:t>
            </a:fld>
            <a:endParaRPr lang="tr-TR" altLang="tr-T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25" y="2924944"/>
            <a:ext cx="4680520" cy="306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115" y="1268760"/>
            <a:ext cx="4876094" cy="4922897"/>
          </a:xfrm>
        </p:spPr>
        <p:txBody>
          <a:bodyPr/>
          <a:lstStyle/>
          <a:p>
            <a:pPr eaLnBrk="1" hangingPunct="1"/>
            <a:r>
              <a:rPr lang="tr-TR" altLang="tr-TR" sz="2000" dirty="0" smtClean="0">
                <a:solidFill>
                  <a:srgbClr val="000000"/>
                </a:solidFill>
              </a:rPr>
              <a:t>1998’de Avusturyalı </a:t>
            </a:r>
            <a:r>
              <a:rPr lang="tr-TR" altLang="tr-TR" sz="2000" dirty="0">
                <a:solidFill>
                  <a:srgbClr val="000000"/>
                </a:solidFill>
              </a:rPr>
              <a:t>ürolog Helen </a:t>
            </a:r>
            <a:r>
              <a:rPr lang="tr-TR" altLang="tr-TR" sz="2000" dirty="0" err="1">
                <a:solidFill>
                  <a:srgbClr val="000000"/>
                </a:solidFill>
              </a:rPr>
              <a:t>O'Connell</a:t>
            </a:r>
            <a:r>
              <a:rPr lang="tr-TR" altLang="tr-TR" sz="2000" dirty="0">
                <a:solidFill>
                  <a:srgbClr val="000000"/>
                </a:solidFill>
              </a:rPr>
              <a:t> </a:t>
            </a:r>
            <a:r>
              <a:rPr lang="tr-TR" altLang="tr-TR" sz="2000" dirty="0" smtClean="0">
                <a:solidFill>
                  <a:srgbClr val="000000"/>
                </a:solidFill>
              </a:rPr>
              <a:t>üç </a:t>
            </a:r>
            <a:r>
              <a:rPr lang="tr-TR" altLang="tr-TR" sz="2000" dirty="0">
                <a:solidFill>
                  <a:srgbClr val="000000"/>
                </a:solidFill>
              </a:rPr>
              <a:t>boyutlu fotoğraflarla klitorisin ayrıntılı </a:t>
            </a:r>
            <a:r>
              <a:rPr lang="tr-TR" altLang="tr-TR" sz="2000" dirty="0" smtClean="0">
                <a:solidFill>
                  <a:srgbClr val="000000"/>
                </a:solidFill>
              </a:rPr>
              <a:t>anatomisini tanımladı. </a:t>
            </a:r>
            <a:endParaRPr lang="tr-TR" altLang="tr-TR" sz="2000" dirty="0">
              <a:solidFill>
                <a:srgbClr val="000000"/>
              </a:solidFill>
            </a:endParaRPr>
          </a:p>
          <a:p>
            <a:pPr eaLnBrk="1" hangingPunct="1"/>
            <a:r>
              <a:rPr lang="tr-TR" altLang="tr-TR" sz="2000" dirty="0" smtClean="0">
                <a:solidFill>
                  <a:srgbClr val="000000"/>
                </a:solidFill>
              </a:rPr>
              <a:t>Anatomik </a:t>
            </a:r>
            <a:r>
              <a:rPr lang="tr-TR" altLang="tr-TR" sz="2000" dirty="0">
                <a:solidFill>
                  <a:srgbClr val="000000"/>
                </a:solidFill>
              </a:rPr>
              <a:t>olarak, vulvanın ön kısmında, </a:t>
            </a:r>
            <a:r>
              <a:rPr lang="tr-TR" altLang="tr-TR" sz="2000" dirty="0" err="1">
                <a:solidFill>
                  <a:srgbClr val="000000"/>
                </a:solidFill>
              </a:rPr>
              <a:t>labia</a:t>
            </a:r>
            <a:r>
              <a:rPr lang="tr-TR" altLang="tr-TR" sz="2000" dirty="0">
                <a:solidFill>
                  <a:srgbClr val="000000"/>
                </a:solidFill>
              </a:rPr>
              <a:t> </a:t>
            </a:r>
            <a:r>
              <a:rPr lang="tr-TR" altLang="tr-TR" sz="2000" dirty="0" err="1">
                <a:solidFill>
                  <a:srgbClr val="000000"/>
                </a:solidFill>
              </a:rPr>
              <a:t>minora'nın</a:t>
            </a:r>
            <a:r>
              <a:rPr lang="tr-TR" altLang="tr-TR" sz="2000" dirty="0">
                <a:solidFill>
                  <a:srgbClr val="000000"/>
                </a:solidFill>
              </a:rPr>
              <a:t> birleşim noktasının üstünde yer alır. Yapısal olarak, </a:t>
            </a:r>
            <a:r>
              <a:rPr lang="tr-TR" altLang="tr-TR" sz="2000" dirty="0" err="1">
                <a:solidFill>
                  <a:srgbClr val="000000"/>
                </a:solidFill>
              </a:rPr>
              <a:t>erektil</a:t>
            </a:r>
            <a:r>
              <a:rPr lang="tr-TR" altLang="tr-TR" sz="2000" dirty="0">
                <a:solidFill>
                  <a:srgbClr val="000000"/>
                </a:solidFill>
              </a:rPr>
              <a:t> doku, sinir uçları ve kan damarlarından </a:t>
            </a:r>
            <a:r>
              <a:rPr lang="tr-TR" altLang="tr-TR" sz="2000" dirty="0" smtClean="0">
                <a:solidFill>
                  <a:srgbClr val="000000"/>
                </a:solidFill>
              </a:rPr>
              <a:t>oluşur</a:t>
            </a:r>
            <a:r>
              <a:rPr lang="tr-TR" altLang="tr-TR" sz="2000" dirty="0">
                <a:solidFill>
                  <a:srgbClr val="000000"/>
                </a:solidFill>
              </a:rPr>
              <a:t>.</a:t>
            </a: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37</a:t>
            </a:fld>
            <a:endParaRPr lang="tr-TR" altLang="tr-T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094" y="1728954"/>
            <a:ext cx="4248472" cy="3158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15947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4546848" cy="5616624"/>
          </a:xfrm>
        </p:spPr>
        <p:txBody>
          <a:bodyPr/>
          <a:lstStyle/>
          <a:p>
            <a:endParaRPr lang="tr-TR" sz="2000" dirty="0"/>
          </a:p>
          <a:p>
            <a:endParaRPr lang="tr-TR" sz="2000" dirty="0" smtClean="0"/>
          </a:p>
          <a:p>
            <a:endParaRPr lang="tr-TR" sz="2000" dirty="0"/>
          </a:p>
          <a:p>
            <a:r>
              <a:rPr lang="tr-TR" sz="2000" dirty="0" smtClean="0"/>
              <a:t>Kadın </a:t>
            </a:r>
            <a:r>
              <a:rPr lang="tr-TR" sz="2000" dirty="0"/>
              <a:t>cinsel organlarının en duyarlı parçasıdır ve penise benzer bir dokudur. Klitorisin  uyarılması kadında şiddetli bir orgazm yapar. </a:t>
            </a:r>
          </a:p>
          <a:p>
            <a:r>
              <a:rPr lang="tr-TR" sz="2000" dirty="0" smtClean="0"/>
              <a:t>Klitoris</a:t>
            </a:r>
            <a:r>
              <a:rPr lang="tr-TR" sz="2000" dirty="0"/>
              <a:t>, sadece bir "nokta" olarak değil, aynı zamanda vücudun iç kısmına uzanan geniş bir </a:t>
            </a:r>
            <a:r>
              <a:rPr lang="tr-TR" sz="2000" dirty="0" smtClean="0"/>
              <a:t>yapıdır.</a:t>
            </a:r>
          </a:p>
          <a:p>
            <a:r>
              <a:rPr lang="tr-TR" sz="2000" dirty="0" smtClean="0"/>
              <a:t>Bu </a:t>
            </a:r>
            <a:r>
              <a:rPr lang="tr-TR" sz="2000" dirty="0"/>
              <a:t>yapılar, cinsel uyarılma sırasında kanla dolar ve klitorisin </a:t>
            </a:r>
            <a:r>
              <a:rPr lang="tr-TR" sz="2000" dirty="0" err="1"/>
              <a:t>erektil</a:t>
            </a:r>
            <a:r>
              <a:rPr lang="tr-TR" sz="2000" dirty="0"/>
              <a:t> işlevini sağlar.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38</a:t>
            </a:fld>
            <a:endParaRPr lang="tr-TR" alt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7950" y="2492896"/>
            <a:ext cx="3956050" cy="306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80502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836712"/>
            <a:ext cx="4752528" cy="5184576"/>
          </a:xfrm>
        </p:spPr>
        <p:txBody>
          <a:bodyPr/>
          <a:lstStyle/>
          <a:p>
            <a:endParaRPr lang="tr-TR" sz="2000" dirty="0"/>
          </a:p>
          <a:p>
            <a:r>
              <a:rPr lang="tr-TR" sz="1800" dirty="0" smtClean="0"/>
              <a:t>Büyüklüğü </a:t>
            </a:r>
            <a:r>
              <a:rPr lang="tr-TR" sz="1800" dirty="0"/>
              <a:t>bireyden bireye değişiklik gösterir, ancak genel olarak oldukça küçük bir yapıdır. Klitorisin dışa görünen kısmı, </a:t>
            </a:r>
            <a:r>
              <a:rPr lang="tr-TR" sz="1800" dirty="0" err="1"/>
              <a:t>glans</a:t>
            </a:r>
            <a:r>
              <a:rPr lang="tr-TR" sz="1800" dirty="0"/>
              <a:t> klitoris, genellikle bir bezelye boyutundadır ve ortalama olarak 4 ila 7 milimetre çapındadır. </a:t>
            </a:r>
          </a:p>
          <a:p>
            <a:r>
              <a:rPr lang="tr-TR" sz="1800" dirty="0" smtClean="0"/>
              <a:t>Klitorisin </a:t>
            </a:r>
            <a:r>
              <a:rPr lang="tr-TR" sz="1800" dirty="0"/>
              <a:t>iç yapısı, </a:t>
            </a:r>
            <a:r>
              <a:rPr lang="tr-TR" sz="1800" dirty="0" err="1"/>
              <a:t>klitoral</a:t>
            </a:r>
            <a:r>
              <a:rPr lang="tr-TR" sz="1800" dirty="0"/>
              <a:t> </a:t>
            </a:r>
            <a:r>
              <a:rPr lang="tr-TR" sz="1800" dirty="0" smtClean="0">
                <a:solidFill>
                  <a:srgbClr val="00B050"/>
                </a:solidFill>
              </a:rPr>
              <a:t>kanatçıklar/bacaklar </a:t>
            </a:r>
            <a:r>
              <a:rPr lang="tr-TR" sz="1800" dirty="0">
                <a:solidFill>
                  <a:srgbClr val="00B050"/>
                </a:solidFill>
              </a:rPr>
              <a:t>(</a:t>
            </a:r>
            <a:r>
              <a:rPr lang="tr-TR" sz="1800" dirty="0" err="1">
                <a:solidFill>
                  <a:srgbClr val="00B050"/>
                </a:solidFill>
              </a:rPr>
              <a:t>crura</a:t>
            </a:r>
            <a:r>
              <a:rPr lang="tr-TR" sz="1800" dirty="0">
                <a:solidFill>
                  <a:srgbClr val="00B050"/>
                </a:solidFill>
              </a:rPr>
              <a:t>) </a:t>
            </a:r>
            <a:r>
              <a:rPr lang="tr-TR" sz="1800" dirty="0"/>
              <a:t>ve </a:t>
            </a:r>
            <a:r>
              <a:rPr lang="tr-TR" sz="1800" dirty="0" err="1">
                <a:solidFill>
                  <a:srgbClr val="00B050"/>
                </a:solidFill>
              </a:rPr>
              <a:t>klitoral</a:t>
            </a:r>
            <a:r>
              <a:rPr lang="tr-TR" sz="1800" dirty="0">
                <a:solidFill>
                  <a:srgbClr val="00B050"/>
                </a:solidFill>
              </a:rPr>
              <a:t> </a:t>
            </a:r>
            <a:r>
              <a:rPr lang="tr-TR" sz="1800" dirty="0" smtClean="0">
                <a:solidFill>
                  <a:srgbClr val="00B050"/>
                </a:solidFill>
              </a:rPr>
              <a:t>gövde </a:t>
            </a:r>
            <a:r>
              <a:rPr lang="tr-TR" sz="1800" dirty="0">
                <a:solidFill>
                  <a:srgbClr val="00B050"/>
                </a:solidFill>
              </a:rPr>
              <a:t>(</a:t>
            </a:r>
            <a:r>
              <a:rPr lang="tr-TR" sz="1800" dirty="0" err="1">
                <a:solidFill>
                  <a:srgbClr val="00B050"/>
                </a:solidFill>
              </a:rPr>
              <a:t>corpus</a:t>
            </a:r>
            <a:r>
              <a:rPr lang="tr-TR" sz="1800" dirty="0">
                <a:solidFill>
                  <a:srgbClr val="00B050"/>
                </a:solidFill>
              </a:rPr>
              <a:t>)</a:t>
            </a:r>
            <a:r>
              <a:rPr lang="tr-TR" sz="1800" dirty="0"/>
              <a:t> gibi parçalardan oluşur. Bu iç yapılar, toplamda yaklaşık 9 ila 12 santimetre uzunluğa kadar ulaşabilir, ancak bu kısımların çoğu deri altındadır ve dışarıdan görülmez. </a:t>
            </a:r>
            <a:endParaRPr lang="tr-TR" sz="1800" dirty="0" smtClean="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39</a:t>
            </a:fld>
            <a:endParaRPr lang="tr-TR" alt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772816"/>
            <a:ext cx="3590925" cy="359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34900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6046" y="404664"/>
            <a:ext cx="4763250" cy="4525963"/>
          </a:xfrm>
        </p:spPr>
        <p:txBody>
          <a:bodyPr/>
          <a:lstStyle/>
          <a:p>
            <a:pPr lvl="0" eaLnBrk="1" hangingPunct="1">
              <a:lnSpc>
                <a:spcPct val="150000"/>
              </a:lnSpc>
            </a:pPr>
            <a:endParaRPr lang="tr-TR" altLang="tr-TR" sz="2000" dirty="0" smtClean="0">
              <a:solidFill>
                <a:srgbClr val="000000"/>
              </a:solidFill>
            </a:endParaRPr>
          </a:p>
          <a:p>
            <a:pPr lvl="0" eaLnBrk="1" hangingPunct="1">
              <a:lnSpc>
                <a:spcPct val="150000"/>
              </a:lnSpc>
            </a:pPr>
            <a:r>
              <a:rPr lang="tr-TR" altLang="tr-TR" sz="2000" dirty="0" smtClean="0">
                <a:solidFill>
                  <a:srgbClr val="000000"/>
                </a:solidFill>
              </a:rPr>
              <a:t>Klitorisin </a:t>
            </a:r>
            <a:r>
              <a:rPr lang="tr-TR" altLang="tr-TR" sz="2000" dirty="0">
                <a:solidFill>
                  <a:srgbClr val="000000"/>
                </a:solidFill>
              </a:rPr>
              <a:t>büyüklüğü ve şekli hormonlar, genetik ve yaş gibi faktörlere bağlı olarak değişiklik gösterebilir. </a:t>
            </a:r>
          </a:p>
          <a:p>
            <a:pPr lvl="0" eaLnBrk="1" hangingPunct="1">
              <a:lnSpc>
                <a:spcPct val="150000"/>
              </a:lnSpc>
            </a:pPr>
            <a:r>
              <a:rPr lang="tr-TR" altLang="tr-TR" sz="2000" dirty="0">
                <a:solidFill>
                  <a:srgbClr val="000000"/>
                </a:solidFill>
              </a:rPr>
              <a:t>Ayrıca, klitorisin büyüklüğü cinsel uyarılma sırasında da değişebilir; uyarılma sırasında kan akışının artmasıyla klitoris biraz daha büyüyüp sertleşebilir.</a:t>
            </a:r>
          </a:p>
          <a:p>
            <a:pPr lvl="0" eaLnBrk="1" hangingPunct="1">
              <a:lnSpc>
                <a:spcPct val="150000"/>
              </a:lnSpc>
            </a:pPr>
            <a:endParaRPr lang="tr-TR" altLang="tr-TR" sz="2000" dirty="0" smtClean="0">
              <a:solidFill>
                <a:srgbClr val="000000"/>
              </a:solidFill>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40</a:t>
            </a:fld>
            <a:endParaRPr lang="tr-TR" altLang="tr-TR"/>
          </a:p>
        </p:txBody>
      </p:sp>
    </p:spTree>
    <p:extLst>
      <p:ext uri="{BB962C8B-B14F-4D97-AF65-F5344CB8AC3E}">
        <p14:creationId xmlns:p14="http://schemas.microsoft.com/office/powerpoint/2010/main" val="11711129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Cinsel Haz Almadaki Rolü</a:t>
            </a:r>
          </a:p>
        </p:txBody>
      </p:sp>
      <p:sp>
        <p:nvSpPr>
          <p:cNvPr id="3" name="İçerik Yer Tutucusu 2"/>
          <p:cNvSpPr>
            <a:spLocks noGrp="1"/>
          </p:cNvSpPr>
          <p:nvPr>
            <p:ph idx="1"/>
          </p:nvPr>
        </p:nvSpPr>
        <p:spPr>
          <a:xfrm>
            <a:off x="539552" y="1268760"/>
            <a:ext cx="8229600" cy="4525963"/>
          </a:xfrm>
        </p:spPr>
        <p:txBody>
          <a:bodyPr/>
          <a:lstStyle/>
          <a:p>
            <a:r>
              <a:rPr lang="tr-TR" sz="1200" dirty="0"/>
              <a:t>Klitoris, kadın cinsel haz almasındaki en kritik yapılarından biridir ve bu süreçte merkezi bir rol oynar. İşte klitorisin cinsel haz almadaki rolüne dair bazı bilgiler:</a:t>
            </a:r>
          </a:p>
          <a:p>
            <a:endParaRPr lang="tr-TR" sz="1200" dirty="0"/>
          </a:p>
          <a:p>
            <a:r>
              <a:rPr lang="tr-TR" sz="1200" dirty="0"/>
              <a:t>Yoğun Sinir Uçları: Klitoris, yaklaşık 8,000 sinir ucu içerir ve bu sayede vücudun en yüksek sinir ucu yoğunluğuna sahip bölgelerinden biridir. Bu yoğun sinir ucu ağı, çok hassas bir organdır ve cinsel uyarılmada anahtar bir rol oynar.</a:t>
            </a:r>
          </a:p>
          <a:p>
            <a:endParaRPr lang="tr-TR" sz="1200" dirty="0"/>
          </a:p>
          <a:p>
            <a:r>
              <a:rPr lang="tr-TR" sz="1200" dirty="0"/>
              <a:t>Duyusal Uyarılma: Klitoris, dokunma ve sürtünme gibi fiziksel uyarılmalara karşı oldukça duyarlıdır. Bu uyarılmalar, beyne zevk sinyalleri gönderir ve cinsel uyarılma ve haz duygularını tetikler.</a:t>
            </a:r>
          </a:p>
          <a:p>
            <a:endParaRPr lang="tr-TR" sz="1200" dirty="0"/>
          </a:p>
          <a:p>
            <a:r>
              <a:rPr lang="tr-TR" sz="1200" dirty="0"/>
              <a:t>Orgazmın Tetikleyicisi: Birçok kadın için </a:t>
            </a:r>
            <a:r>
              <a:rPr lang="tr-TR" sz="1200" dirty="0" err="1"/>
              <a:t>klitoral</a:t>
            </a:r>
            <a:r>
              <a:rPr lang="tr-TR" sz="1200" dirty="0"/>
              <a:t> uyarılma, orgazma ulaşmanın ana yolu olarak kabul edilir. </a:t>
            </a:r>
            <a:r>
              <a:rPr lang="tr-TR" sz="1200" dirty="0" err="1"/>
              <a:t>Klitoral</a:t>
            </a:r>
            <a:r>
              <a:rPr lang="tr-TR" sz="1200" dirty="0"/>
              <a:t> orgazmlar genellikle direkt </a:t>
            </a:r>
            <a:r>
              <a:rPr lang="tr-TR" sz="1200" dirty="0" err="1"/>
              <a:t>klitoral</a:t>
            </a:r>
            <a:r>
              <a:rPr lang="tr-TR" sz="1200" dirty="0"/>
              <a:t> </a:t>
            </a:r>
            <a:r>
              <a:rPr lang="tr-TR" sz="1200" dirty="0" err="1"/>
              <a:t>stimülasyon</a:t>
            </a:r>
            <a:r>
              <a:rPr lang="tr-TR" sz="1200" dirty="0"/>
              <a:t> ile elde edilir.</a:t>
            </a:r>
          </a:p>
          <a:p>
            <a:endParaRPr lang="tr-TR" sz="1200" dirty="0"/>
          </a:p>
          <a:p>
            <a:r>
              <a:rPr lang="tr-TR" sz="1200" dirty="0" err="1"/>
              <a:t>Klitoral</a:t>
            </a:r>
            <a:r>
              <a:rPr lang="tr-TR" sz="1200" dirty="0"/>
              <a:t> ve Vajinal Orgazmlar Arasındaki İlişki: Bazı araştırmalar, klitorisin vajinanın iç kısımlarına yakın bölgelerle sinirsel bağlantıları olduğunu ve dolayısıyla vajinal orgazmların da </a:t>
            </a:r>
            <a:r>
              <a:rPr lang="tr-TR" sz="1200" dirty="0" err="1"/>
              <a:t>klitoral</a:t>
            </a:r>
            <a:r>
              <a:rPr lang="tr-TR" sz="1200" dirty="0"/>
              <a:t> uyarılma ile ilişkili olabileceğini göstermektedir.</a:t>
            </a:r>
          </a:p>
          <a:p>
            <a:endParaRPr lang="tr-TR" sz="1200" dirty="0"/>
          </a:p>
          <a:p>
            <a:r>
              <a:rPr lang="tr-TR" sz="1200" dirty="0" err="1"/>
              <a:t>Klitoral</a:t>
            </a:r>
            <a:r>
              <a:rPr lang="tr-TR" sz="1200" dirty="0"/>
              <a:t> </a:t>
            </a:r>
            <a:r>
              <a:rPr lang="tr-TR" sz="1200" dirty="0" err="1"/>
              <a:t>Ereksiyon</a:t>
            </a:r>
            <a:r>
              <a:rPr lang="tr-TR" sz="1200" dirty="0"/>
              <a:t>: Cinsel uyarılma sırasında klitoris kanla dolup </a:t>
            </a:r>
            <a:r>
              <a:rPr lang="tr-TR" sz="1200" dirty="0" err="1"/>
              <a:t>ereksiyon</a:t>
            </a:r>
            <a:r>
              <a:rPr lang="tr-TR" sz="1200" dirty="0"/>
              <a:t> haline gelir, bu da dokusunun daha da duyarlı hale gelmesine neden olur.</a:t>
            </a:r>
          </a:p>
          <a:p>
            <a:endParaRPr lang="tr-TR" sz="1200" dirty="0"/>
          </a:p>
          <a:p>
            <a:r>
              <a:rPr lang="tr-TR" sz="1200" dirty="0"/>
              <a:t>Psikolojik ve Duygusal Rol: </a:t>
            </a:r>
            <a:r>
              <a:rPr lang="tr-TR" sz="1200" dirty="0" err="1"/>
              <a:t>Klitoral</a:t>
            </a:r>
            <a:r>
              <a:rPr lang="tr-TR" sz="1200" dirty="0"/>
              <a:t> zevk, kadınların cinsel kimliklerini ve bedenlerini keşfetmelerinde önemli bir rol oynar ve cinsel özgüven ile özsaygının gelişimine katkıda bulunabilir.</a:t>
            </a:r>
          </a:p>
          <a:p>
            <a:endParaRPr lang="tr-TR" sz="1200" dirty="0"/>
          </a:p>
          <a:p>
            <a:r>
              <a:rPr lang="tr-TR" sz="1200" dirty="0"/>
              <a:t>Klitoris sadece cinsel haz almanın bir aracı değil, aynı zamanda kadın cinsel sağlığının ve iyi oluşunun bir göstergesi olarak da görülebilir. </a:t>
            </a:r>
            <a:r>
              <a:rPr lang="tr-TR" sz="1200" dirty="0" err="1"/>
              <a:t>Klitoral</a:t>
            </a:r>
            <a:r>
              <a:rPr lang="tr-TR" sz="1200" dirty="0"/>
              <a:t> sağlık ve işlev, cinsel tatmin ile yakından ilişkilidir ve bu nedenle kadın sağlığı açısından önemli bir konu olarak kabul edilir.</a:t>
            </a:r>
          </a:p>
          <a:p>
            <a:endParaRPr lang="tr-TR" sz="1200" dirty="0"/>
          </a:p>
          <a:p>
            <a:endParaRPr lang="tr-TR" sz="1200" dirty="0"/>
          </a:p>
          <a:p>
            <a:endParaRPr lang="tr-TR" sz="1200" dirty="0"/>
          </a:p>
          <a:p>
            <a:endParaRPr lang="tr-TR" sz="1200" dirty="0"/>
          </a:p>
          <a:p>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41</a:t>
            </a:fld>
            <a:endParaRPr lang="tr-TR" altLang="tr-TR"/>
          </a:p>
        </p:txBody>
      </p:sp>
    </p:spTree>
    <p:extLst>
      <p:ext uri="{BB962C8B-B14F-4D97-AF65-F5344CB8AC3E}">
        <p14:creationId xmlns:p14="http://schemas.microsoft.com/office/powerpoint/2010/main" val="11639608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sz="1800" dirty="0"/>
              <a:t>bu kaba tanım detaylandırılarak "klitorisin yeri, yurdu", "klitorisin yeri başımızın üstü", "klitorisin </a:t>
            </a:r>
            <a:r>
              <a:rPr lang="tr-TR" sz="1800" dirty="0" err="1"/>
              <a:t>türk</a:t>
            </a:r>
            <a:r>
              <a:rPr lang="tr-TR" sz="1800" dirty="0"/>
              <a:t> örf ve adetlerindeki yeri", "klitorisin aile hayatımızdaki yeri", "klitorisin jeopolitik önemi", "klitorisin, öyleyse yermelisin", "klitorisini yerim" gibi alt başlıklarda incelenmelidir.. evet klitorisin yeri önemlidir fakat hangi düzlemde sorusu öncelikli sorulmalıdır</a:t>
            </a:r>
            <a:r>
              <a:rPr lang="tr-TR" sz="1800" dirty="0" smtClean="0"/>
              <a:t>.</a:t>
            </a:r>
            <a:r>
              <a:rPr lang="tr-TR" sz="1800" dirty="0"/>
              <a:t> </a:t>
            </a:r>
            <a:endParaRPr lang="tr-TR" sz="1800" dirty="0" smtClean="0"/>
          </a:p>
          <a:p>
            <a:r>
              <a:rPr lang="tr-TR" sz="1800" dirty="0" smtClean="0"/>
              <a:t>hiç </a:t>
            </a:r>
            <a:r>
              <a:rPr lang="tr-TR" sz="1800" dirty="0"/>
              <a:t>bir erkek kolayca bulamaz, bulsa bile gereken ilgiyi gerektiği gibi gösteremez. kimse üzülmesin bu erkek olmakla ilgili bir şeydir. </a:t>
            </a:r>
            <a:r>
              <a:rPr lang="tr-TR" sz="1800" dirty="0" err="1"/>
              <a:t>klitoral</a:t>
            </a:r>
            <a:r>
              <a:rPr lang="tr-TR" sz="1800" dirty="0"/>
              <a:t> zevk için kadınların hemcinslerine yönelmeleri hayal kırıklıklarına engel olabilir.</a:t>
            </a:r>
            <a:br>
              <a:rPr lang="tr-TR" sz="1800" dirty="0"/>
            </a:br>
            <a:r>
              <a:rPr lang="tr-TR" sz="1800" dirty="0">
                <a:solidFill>
                  <a:srgbClr val="888888"/>
                </a:solidFill>
                <a:latin typeface="inherit"/>
              </a:rPr>
              <a:t/>
            </a:r>
            <a:br>
              <a:rPr lang="tr-TR" sz="1800" dirty="0">
                <a:solidFill>
                  <a:srgbClr val="888888"/>
                </a:solidFill>
                <a:latin typeface="inherit"/>
              </a:rPr>
            </a:br>
            <a:r>
              <a:rPr lang="tr-TR" sz="1800" dirty="0" err="1"/>
              <a:t>silivri</a:t>
            </a:r>
            <a:r>
              <a:rPr lang="tr-TR" sz="1800" dirty="0"/>
              <a:t> </a:t>
            </a:r>
            <a:r>
              <a:rPr lang="tr-TR" sz="1800" dirty="0" err="1"/>
              <a:t>sapagi</a:t>
            </a:r>
            <a:r>
              <a:rPr lang="tr-TR" sz="1800" dirty="0"/>
              <a:t> dokuzuncu kilometrede</a:t>
            </a:r>
            <a:r>
              <a:rPr lang="tr-TR" sz="1800" dirty="0" smtClean="0"/>
              <a:t>.</a:t>
            </a:r>
          </a:p>
          <a:p>
            <a:r>
              <a:rPr lang="tr-TR" sz="1800" dirty="0"/>
              <a:t>en kolay, yolda gördüğünüz rastgele bir kadından öğreneceğiniz yer</a:t>
            </a:r>
            <a:r>
              <a:rPr lang="tr-TR" sz="1800" dirty="0" smtClean="0"/>
              <a:t>... </a:t>
            </a:r>
            <a:r>
              <a:rPr lang="tr-TR" sz="1800" dirty="0"/>
              <a:t/>
            </a:r>
            <a:br>
              <a:rPr lang="tr-TR" sz="1800" dirty="0"/>
            </a:br>
            <a:r>
              <a:rPr lang="tr-TR" sz="1800" dirty="0"/>
              <a:t>hiç çekinmeyin, kibarlığa falan da gerek yok. direkt yaklaşıp sorun</a:t>
            </a:r>
            <a:r>
              <a:rPr lang="tr-TR" sz="1800" dirty="0" smtClean="0"/>
              <a:t>: </a:t>
            </a:r>
            <a:r>
              <a:rPr lang="tr-TR" sz="1800" dirty="0"/>
              <a:t/>
            </a:r>
            <a:br>
              <a:rPr lang="tr-TR" sz="1800" dirty="0"/>
            </a:br>
            <a:r>
              <a:rPr lang="tr-TR" sz="1800" dirty="0"/>
              <a:t>- klitorisin yeri nerde acaba</a:t>
            </a:r>
            <a:r>
              <a:rPr lang="tr-TR" sz="1800" dirty="0" smtClean="0"/>
              <a:t>? </a:t>
            </a:r>
            <a:r>
              <a:rPr lang="tr-TR" sz="1800" dirty="0"/>
              <a:t/>
            </a:r>
            <a:br>
              <a:rPr lang="tr-TR" sz="1800" dirty="0"/>
            </a:br>
            <a:r>
              <a:rPr lang="tr-TR" sz="1800" dirty="0"/>
              <a:t>hah... yaklaşık olarak öğrendiniz bile. yediğiniz şiddetli tekmenin ardından, kasıklarınızda tuttuğunuz bölge var ya... kadınlarda da klitoris oralarda bir yerde. ararsanız kolayca bulursunuz.</a:t>
            </a:r>
          </a:p>
          <a:p>
            <a:r>
              <a:rPr lang="tr-TR" sz="1800" dirty="0">
                <a:solidFill>
                  <a:srgbClr val="888888"/>
                </a:solidFill>
                <a:latin typeface="inherit"/>
              </a:rPr>
              <a:t/>
            </a:r>
            <a:br>
              <a:rPr lang="tr-TR" sz="1800" dirty="0">
                <a:solidFill>
                  <a:srgbClr val="888888"/>
                </a:solidFill>
                <a:latin typeface="inherit"/>
              </a:rPr>
            </a:br>
            <a:r>
              <a:rPr lang="tr-TR" sz="1800" dirty="0" smtClean="0">
                <a:solidFill>
                  <a:srgbClr val="888888"/>
                </a:solidFill>
                <a:latin typeface="inherit"/>
              </a:rPr>
              <a:t/>
            </a:r>
            <a:br>
              <a:rPr lang="tr-TR" sz="1800" dirty="0" smtClean="0">
                <a:solidFill>
                  <a:srgbClr val="888888"/>
                </a:solidFill>
                <a:latin typeface="inherit"/>
              </a:rPr>
            </a:br>
            <a:endParaRPr lang="tr-TR" sz="18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42</a:t>
            </a:fld>
            <a:endParaRPr lang="tr-TR" altLang="tr-TR"/>
          </a:p>
        </p:txBody>
      </p:sp>
      <p:sp>
        <p:nvSpPr>
          <p:cNvPr id="6" name="Başlık 6"/>
          <p:cNvSpPr>
            <a:spLocks noGrp="1"/>
          </p:cNvSpPr>
          <p:nvPr>
            <p:ph type="title"/>
          </p:nvPr>
        </p:nvSpPr>
        <p:spPr/>
        <p:txBody>
          <a:bodyPr/>
          <a:lstStyle/>
          <a:p>
            <a:r>
              <a:rPr lang="tr-TR" dirty="0" smtClean="0"/>
              <a:t>Ekşi tanımlar</a:t>
            </a:r>
            <a:r>
              <a:rPr lang="tr-TR" dirty="0" smtClean="0">
                <a:sym typeface="Wingdings" panose="05000000000000000000" pitchFamily="2" charset="2"/>
              </a:rPr>
              <a:t></a:t>
            </a:r>
            <a:endParaRPr lang="tr-TR" dirty="0"/>
          </a:p>
        </p:txBody>
      </p:sp>
    </p:spTree>
    <p:extLst>
      <p:ext uri="{BB962C8B-B14F-4D97-AF65-F5344CB8AC3E}">
        <p14:creationId xmlns:p14="http://schemas.microsoft.com/office/powerpoint/2010/main" val="28605130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solidFill>
            <a:srgbClr val="92D050"/>
          </a:solidFill>
        </p:spPr>
        <p:txBody>
          <a:bodyPr/>
          <a:lstStyle/>
          <a:p>
            <a:r>
              <a:rPr lang="tr-TR" sz="1200" dirty="0"/>
              <a:t>"klitoris, ikincildir. klitoris kotudur. vajinal </a:t>
            </a:r>
            <a:r>
              <a:rPr lang="tr-TR" sz="1200" dirty="0" err="1"/>
              <a:t>orgazmin</a:t>
            </a:r>
            <a:r>
              <a:rPr lang="tr-TR" sz="1200" dirty="0"/>
              <a:t> taklididir. eksiktir. </a:t>
            </a:r>
            <a:r>
              <a:rPr lang="tr-TR" sz="1200" dirty="0" err="1"/>
              <a:t>nevrotikliktir</a:t>
            </a:r>
            <a:r>
              <a:rPr lang="tr-TR" sz="1200" dirty="0"/>
              <a:t>. erkek gibi olmaya </a:t>
            </a:r>
            <a:r>
              <a:rPr lang="tr-TR" sz="1200" dirty="0" err="1"/>
              <a:t>calismaktir</a:t>
            </a:r>
            <a:r>
              <a:rPr lang="tr-TR" sz="1200" dirty="0"/>
              <a:t>. ah o </a:t>
            </a:r>
            <a:r>
              <a:rPr lang="tr-TR" sz="1200" dirty="0" err="1"/>
              <a:t>zavalli</a:t>
            </a:r>
            <a:r>
              <a:rPr lang="tr-TR" sz="1200" dirty="0"/>
              <a:t> </a:t>
            </a:r>
            <a:r>
              <a:rPr lang="tr-TR" sz="1200" dirty="0" err="1"/>
              <a:t>kadinlar</a:t>
            </a:r>
            <a:r>
              <a:rPr lang="tr-TR" sz="1200" dirty="0"/>
              <a:t> ki, kendilerini </a:t>
            </a:r>
            <a:r>
              <a:rPr lang="tr-TR" sz="1200" dirty="0" err="1"/>
              <a:t>klitoral</a:t>
            </a:r>
            <a:r>
              <a:rPr lang="tr-TR" sz="1200" dirty="0"/>
              <a:t> orgazma </a:t>
            </a:r>
            <a:r>
              <a:rPr lang="tr-TR" sz="1200" dirty="0" err="1"/>
              <a:t>hapsetmislerdir</a:t>
            </a:r>
            <a:r>
              <a:rPr lang="tr-TR" sz="1200" dirty="0"/>
              <a:t>, </a:t>
            </a:r>
            <a:r>
              <a:rPr lang="tr-TR" sz="1200" dirty="0" err="1"/>
              <a:t>farkinda</a:t>
            </a:r>
            <a:r>
              <a:rPr lang="tr-TR" sz="1200" dirty="0"/>
              <a:t> </a:t>
            </a:r>
            <a:r>
              <a:rPr lang="tr-TR" sz="1200" dirty="0" err="1"/>
              <a:t>degillerdir</a:t>
            </a:r>
            <a:r>
              <a:rPr lang="tr-TR" sz="1200" dirty="0"/>
              <a:t> ki of of </a:t>
            </a:r>
            <a:r>
              <a:rPr lang="tr-TR" sz="1200" dirty="0" err="1"/>
              <a:t>dunyada</a:t>
            </a:r>
            <a:r>
              <a:rPr lang="tr-TR" sz="1200" dirty="0"/>
              <a:t> ne </a:t>
            </a:r>
            <a:r>
              <a:rPr lang="tr-TR" sz="1200" dirty="0" err="1"/>
              <a:t>guzellikler</a:t>
            </a:r>
            <a:r>
              <a:rPr lang="tr-TR" sz="1200" dirty="0"/>
              <a:t> var. (ki hapsetmek </a:t>
            </a:r>
            <a:r>
              <a:rPr lang="tr-TR" sz="1200" dirty="0" err="1"/>
              <a:t>yanlis</a:t>
            </a:r>
            <a:r>
              <a:rPr lang="tr-TR" sz="1200" dirty="0"/>
              <a:t> tabii, </a:t>
            </a:r>
            <a:r>
              <a:rPr lang="tr-TR" sz="1200" dirty="0" err="1"/>
              <a:t>dunyaya</a:t>
            </a:r>
            <a:r>
              <a:rPr lang="tr-TR" sz="1200" dirty="0"/>
              <a:t> </a:t>
            </a:r>
            <a:r>
              <a:rPr lang="tr-TR" sz="1200" dirty="0" err="1"/>
              <a:t>acik</a:t>
            </a:r>
            <a:r>
              <a:rPr lang="tr-TR" sz="1200" dirty="0"/>
              <a:t> </a:t>
            </a:r>
            <a:r>
              <a:rPr lang="tr-TR" sz="1200" dirty="0" err="1"/>
              <a:t>olunabildigi</a:t>
            </a:r>
            <a:r>
              <a:rPr lang="tr-TR" sz="1200" dirty="0"/>
              <a:t> kadar </a:t>
            </a:r>
            <a:r>
              <a:rPr lang="tr-TR" sz="1200" dirty="0" err="1"/>
              <a:t>acik</a:t>
            </a:r>
            <a:r>
              <a:rPr lang="tr-TR" sz="1200" dirty="0"/>
              <a:t> olunsun ona </a:t>
            </a:r>
            <a:r>
              <a:rPr lang="tr-TR" sz="1200" dirty="0" err="1"/>
              <a:t>birsey</a:t>
            </a:r>
            <a:r>
              <a:rPr lang="tr-TR" sz="1200" dirty="0"/>
              <a:t> diyen yok ama </a:t>
            </a:r>
            <a:r>
              <a:rPr lang="tr-TR" sz="1200" dirty="0" err="1"/>
              <a:t>dedigim</a:t>
            </a:r>
            <a:r>
              <a:rPr lang="tr-TR" sz="1200" dirty="0"/>
              <a:t> </a:t>
            </a:r>
            <a:r>
              <a:rPr lang="tr-TR" sz="1200" dirty="0" err="1"/>
              <a:t>baska</a:t>
            </a:r>
            <a:r>
              <a:rPr lang="tr-TR" sz="1200" dirty="0"/>
              <a:t> </a:t>
            </a:r>
            <a:r>
              <a:rPr lang="tr-TR" sz="1200" dirty="0" err="1"/>
              <a:t>sey</a:t>
            </a:r>
            <a:r>
              <a:rPr lang="tr-TR" sz="1200" dirty="0"/>
              <a:t> </a:t>
            </a:r>
            <a:r>
              <a:rPr lang="tr-TR" sz="1200" dirty="0" err="1"/>
              <a:t>burda</a:t>
            </a:r>
            <a:r>
              <a:rPr lang="tr-TR" sz="1200" dirty="0"/>
              <a:t>..) </a:t>
            </a:r>
            <a:r>
              <a:rPr lang="tr-TR" sz="1200" dirty="0" err="1"/>
              <a:t>cocuk</a:t>
            </a:r>
            <a:r>
              <a:rPr lang="tr-TR" sz="1200" dirty="0"/>
              <a:t> </a:t>
            </a:r>
            <a:r>
              <a:rPr lang="tr-TR" sz="1200" dirty="0" err="1"/>
              <a:t>kalirlar</a:t>
            </a:r>
            <a:r>
              <a:rPr lang="tr-TR" sz="1200" dirty="0"/>
              <a:t> klitoris </a:t>
            </a:r>
            <a:r>
              <a:rPr lang="tr-TR" sz="1200" dirty="0" err="1"/>
              <a:t>kadinlari</a:t>
            </a:r>
            <a:r>
              <a:rPr lang="tr-TR" sz="1200" dirty="0"/>
              <a:t>. kontrol </a:t>
            </a:r>
            <a:r>
              <a:rPr lang="tr-TR" sz="1200" dirty="0" err="1"/>
              <a:t>meraklisidirlar</a:t>
            </a:r>
            <a:r>
              <a:rPr lang="tr-TR" sz="1200" dirty="0"/>
              <a:t>, kendilerini salamazlar. </a:t>
            </a:r>
            <a:r>
              <a:rPr lang="tr-TR" sz="1200" dirty="0" err="1"/>
              <a:t>iclerinde</a:t>
            </a:r>
            <a:r>
              <a:rPr lang="tr-TR" sz="1200" dirty="0"/>
              <a:t> </a:t>
            </a:r>
            <a:r>
              <a:rPr lang="tr-TR" sz="1200" dirty="0" err="1"/>
              <a:t>kalani</a:t>
            </a:r>
            <a:r>
              <a:rPr lang="tr-TR" sz="1200" dirty="0"/>
              <a:t> </a:t>
            </a:r>
            <a:r>
              <a:rPr lang="tr-TR" sz="1200" dirty="0" err="1"/>
              <a:t>birakamadiklari</a:t>
            </a:r>
            <a:r>
              <a:rPr lang="tr-TR" sz="1200" dirty="0"/>
              <a:t>, vajinal orgazma </a:t>
            </a:r>
            <a:r>
              <a:rPr lang="tr-TR" sz="1200" dirty="0" err="1"/>
              <a:t>gecemedikleri</a:t>
            </a:r>
            <a:r>
              <a:rPr lang="tr-TR" sz="1200" dirty="0"/>
              <a:t> </a:t>
            </a:r>
            <a:r>
              <a:rPr lang="tr-TR" sz="1200" dirty="0" err="1"/>
              <a:t>icin</a:t>
            </a:r>
            <a:r>
              <a:rPr lang="tr-TR" sz="1200" dirty="0"/>
              <a:t> </a:t>
            </a:r>
            <a:r>
              <a:rPr lang="tr-TR" sz="1200" dirty="0" err="1"/>
              <a:t>nevrotik</a:t>
            </a:r>
            <a:r>
              <a:rPr lang="tr-TR" sz="1200" dirty="0"/>
              <a:t> bir enerji ile </a:t>
            </a:r>
            <a:r>
              <a:rPr lang="tr-TR" sz="1200" dirty="0" err="1"/>
              <a:t>yukludurler</a:t>
            </a:r>
            <a:r>
              <a:rPr lang="tr-TR" sz="1200" dirty="0"/>
              <a:t>. egosantriktirler.." falan filan. yeter </a:t>
            </a:r>
            <a:r>
              <a:rPr lang="tr-TR" sz="1200" dirty="0" err="1"/>
              <a:t>artik</a:t>
            </a:r>
            <a:r>
              <a:rPr lang="tr-TR" sz="1200" dirty="0"/>
              <a:t> </a:t>
            </a:r>
            <a:r>
              <a:rPr lang="tr-TR" sz="1200" dirty="0" err="1"/>
              <a:t>bunlari</a:t>
            </a:r>
            <a:r>
              <a:rPr lang="tr-TR" sz="1200" dirty="0"/>
              <a:t> okumaktan kustum. toptan bu </a:t>
            </a:r>
            <a:r>
              <a:rPr lang="tr-TR" sz="1200" dirty="0" err="1"/>
              <a:t>okuduklarimin</a:t>
            </a:r>
            <a:r>
              <a:rPr lang="tr-TR" sz="1200" dirty="0"/>
              <a:t> hepsine buradan bir cevap </a:t>
            </a:r>
            <a:r>
              <a:rPr lang="tr-TR" sz="1200" dirty="0" err="1"/>
              <a:t>verecegim</a:t>
            </a:r>
            <a:r>
              <a:rPr lang="tr-TR" sz="1200" dirty="0"/>
              <a:t> ve </a:t>
            </a:r>
            <a:r>
              <a:rPr lang="tr-TR" sz="1200" dirty="0" err="1"/>
              <a:t>rahatlayacagim</a:t>
            </a:r>
            <a:r>
              <a:rPr lang="tr-TR" sz="1200" dirty="0"/>
              <a:t>.</a:t>
            </a:r>
            <a:br>
              <a:rPr lang="tr-TR" sz="1200" dirty="0"/>
            </a:br>
            <a:r>
              <a:rPr lang="tr-TR" sz="1200" dirty="0"/>
              <a:t/>
            </a:r>
            <a:br>
              <a:rPr lang="tr-TR" sz="1200" dirty="0"/>
            </a:br>
            <a:r>
              <a:rPr lang="tr-TR" sz="1200" dirty="0"/>
              <a:t>kim mi </a:t>
            </a:r>
            <a:r>
              <a:rPr lang="tr-TR" sz="1200" dirty="0" err="1"/>
              <a:t>yazmis</a:t>
            </a:r>
            <a:r>
              <a:rPr lang="tr-TR" sz="1200" dirty="0"/>
              <a:t> </a:t>
            </a:r>
            <a:r>
              <a:rPr lang="tr-TR" sz="1200" dirty="0" err="1"/>
              <a:t>bunlari</a:t>
            </a:r>
            <a:r>
              <a:rPr lang="tr-TR" sz="1200" dirty="0"/>
              <a:t>? </a:t>
            </a:r>
            <a:r>
              <a:rPr lang="tr-TR" sz="1200" dirty="0" err="1"/>
              <a:t>once</a:t>
            </a:r>
            <a:r>
              <a:rPr lang="tr-TR" sz="1200" dirty="0"/>
              <a:t> oradan gireyim konuya isterseniz. </a:t>
            </a:r>
            <a:r>
              <a:rPr lang="tr-TR" sz="1200" dirty="0" err="1">
                <a:hlinkClick r:id="rId2"/>
              </a:rPr>
              <a:t>freud</a:t>
            </a:r>
            <a:r>
              <a:rPr lang="tr-TR" sz="1200" dirty="0"/>
              <a:t> en basta olmak </a:t>
            </a:r>
            <a:r>
              <a:rPr lang="tr-TR" sz="1200" dirty="0" err="1"/>
              <a:t>uzere</a:t>
            </a:r>
            <a:r>
              <a:rPr lang="tr-TR" sz="1200" dirty="0"/>
              <a:t>, </a:t>
            </a:r>
            <a:r>
              <a:rPr lang="tr-TR" sz="1200" dirty="0" err="1"/>
              <a:t>butun</a:t>
            </a:r>
            <a:r>
              <a:rPr lang="tr-TR" sz="1200" dirty="0"/>
              <a:t> son </a:t>
            </a:r>
            <a:r>
              <a:rPr lang="tr-TR" sz="1200" dirty="0" err="1"/>
              <a:t>yillarda</a:t>
            </a:r>
            <a:r>
              <a:rPr lang="tr-TR" sz="1200" dirty="0"/>
              <a:t> </a:t>
            </a:r>
            <a:r>
              <a:rPr lang="tr-TR" sz="1200" dirty="0" err="1"/>
              <a:t>cikan</a:t>
            </a:r>
            <a:r>
              <a:rPr lang="tr-TR" sz="1200" dirty="0"/>
              <a:t> "</a:t>
            </a:r>
            <a:r>
              <a:rPr lang="tr-TR" sz="1200" dirty="0" err="1"/>
              <a:t>dogu</a:t>
            </a:r>
            <a:r>
              <a:rPr lang="tr-TR" sz="1200" dirty="0"/>
              <a:t> felsefesi" </a:t>
            </a:r>
            <a:r>
              <a:rPr lang="tr-TR" sz="1200" dirty="0" err="1"/>
              <a:t>kitaplari</a:t>
            </a:r>
            <a:r>
              <a:rPr lang="tr-TR" sz="1200" dirty="0"/>
              <a:t>. su an </a:t>
            </a:r>
            <a:r>
              <a:rPr lang="tr-TR" sz="1200" dirty="0" err="1"/>
              <a:t>kitapcilarda</a:t>
            </a:r>
            <a:r>
              <a:rPr lang="tr-TR" sz="1200" dirty="0"/>
              <a:t> </a:t>
            </a:r>
            <a:r>
              <a:rPr lang="tr-TR" sz="1200" dirty="0" err="1"/>
              <a:t>bulacaginiz</a:t>
            </a:r>
            <a:r>
              <a:rPr lang="tr-TR" sz="1200" dirty="0"/>
              <a:t> </a:t>
            </a:r>
            <a:r>
              <a:rPr lang="tr-TR" sz="1200" dirty="0" err="1"/>
              <a:t>seylerin</a:t>
            </a:r>
            <a:r>
              <a:rPr lang="tr-TR" sz="1200" dirty="0"/>
              <a:t> 90 %'i falan!! en </a:t>
            </a:r>
            <a:r>
              <a:rPr lang="tr-TR" sz="1200" dirty="0" err="1"/>
              <a:t>begendigim</a:t>
            </a:r>
            <a:r>
              <a:rPr lang="tr-TR" sz="1200" dirty="0"/>
              <a:t> </a:t>
            </a:r>
            <a:r>
              <a:rPr lang="tr-TR" sz="1200" dirty="0" err="1">
                <a:hlinkClick r:id="rId3"/>
              </a:rPr>
              <a:t>osho</a:t>
            </a:r>
            <a:r>
              <a:rPr lang="tr-TR" sz="1200" dirty="0"/>
              <a:t> bile az </a:t>
            </a:r>
            <a:r>
              <a:rPr lang="tr-TR" sz="1200" dirty="0" err="1"/>
              <a:t>cok</a:t>
            </a:r>
            <a:r>
              <a:rPr lang="tr-TR" sz="1200" dirty="0"/>
              <a:t> </a:t>
            </a:r>
            <a:r>
              <a:rPr lang="tr-TR" sz="1200" dirty="0" err="1"/>
              <a:t>zirvaliyor</a:t>
            </a:r>
            <a:r>
              <a:rPr lang="tr-TR" sz="1200" dirty="0"/>
              <a:t>. isim vermek istemiyorum, ama "</a:t>
            </a:r>
            <a:r>
              <a:rPr lang="tr-TR" sz="1200" dirty="0" err="1"/>
              <a:t>bilmemne</a:t>
            </a:r>
            <a:r>
              <a:rPr lang="tr-TR" sz="1200" dirty="0"/>
              <a:t>-psikoloji" adi </a:t>
            </a:r>
            <a:r>
              <a:rPr lang="tr-TR" sz="1200" dirty="0" err="1"/>
              <a:t>altinda</a:t>
            </a:r>
            <a:r>
              <a:rPr lang="tr-TR" sz="1200" dirty="0"/>
              <a:t> </a:t>
            </a:r>
            <a:r>
              <a:rPr lang="tr-TR" sz="1200" dirty="0" err="1"/>
              <a:t>cukulata</a:t>
            </a:r>
            <a:r>
              <a:rPr lang="tr-TR" sz="1200" dirty="0"/>
              <a:t> soslu her turlu psikoloji </a:t>
            </a:r>
            <a:r>
              <a:rPr lang="tr-TR" sz="1200" dirty="0" err="1"/>
              <a:t>kitabinda</a:t>
            </a:r>
            <a:r>
              <a:rPr lang="tr-TR" sz="1200" dirty="0"/>
              <a:t> </a:t>
            </a:r>
            <a:r>
              <a:rPr lang="tr-TR" sz="1200" dirty="0" err="1"/>
              <a:t>bunlari</a:t>
            </a:r>
            <a:r>
              <a:rPr lang="tr-TR" sz="1200" dirty="0"/>
              <a:t> okumaktan, </a:t>
            </a:r>
            <a:r>
              <a:rPr lang="tr-TR" sz="1200" dirty="0" err="1"/>
              <a:t>gormekten</a:t>
            </a:r>
            <a:r>
              <a:rPr lang="tr-TR" sz="1200" dirty="0"/>
              <a:t> </a:t>
            </a:r>
            <a:r>
              <a:rPr lang="tr-TR" sz="1200" dirty="0" err="1"/>
              <a:t>gina</a:t>
            </a:r>
            <a:r>
              <a:rPr lang="tr-TR" sz="1200" dirty="0"/>
              <a:t> geldi. buradaki </a:t>
            </a:r>
            <a:r>
              <a:rPr lang="tr-TR" sz="1200" dirty="0" err="1"/>
              <a:t>duyarsizlik</a:t>
            </a:r>
            <a:r>
              <a:rPr lang="tr-TR" sz="1200" dirty="0"/>
              <a:t>, hassasiyet </a:t>
            </a:r>
            <a:r>
              <a:rPr lang="tr-TR" sz="1200" dirty="0" err="1"/>
              <a:t>eksikligi</a:t>
            </a:r>
            <a:r>
              <a:rPr lang="tr-TR" sz="1200" dirty="0"/>
              <a:t> </a:t>
            </a:r>
            <a:r>
              <a:rPr lang="tr-TR" sz="1200" dirty="0" err="1"/>
              <a:t>yaninda</a:t>
            </a:r>
            <a:r>
              <a:rPr lang="tr-TR" sz="1200" dirty="0"/>
              <a:t>, erkek </a:t>
            </a:r>
            <a:r>
              <a:rPr lang="tr-TR" sz="1200" dirty="0" err="1"/>
              <a:t>gozu</a:t>
            </a:r>
            <a:r>
              <a:rPr lang="tr-TR" sz="1200" dirty="0"/>
              <a:t> ile sinirli </a:t>
            </a:r>
            <a:r>
              <a:rPr lang="tr-TR" sz="1200" dirty="0" err="1"/>
              <a:t>kalmis</a:t>
            </a:r>
            <a:r>
              <a:rPr lang="tr-TR" sz="1200" dirty="0"/>
              <a:t> bakisin ne kadar </a:t>
            </a:r>
            <a:r>
              <a:rPr lang="tr-TR" sz="1200" dirty="0" err="1"/>
              <a:t>yanlis</a:t>
            </a:r>
            <a:r>
              <a:rPr lang="tr-TR" sz="1200" dirty="0"/>
              <a:t> </a:t>
            </a:r>
            <a:r>
              <a:rPr lang="tr-TR" sz="1200" dirty="0" err="1"/>
              <a:t>oldugunu</a:t>
            </a:r>
            <a:r>
              <a:rPr lang="tr-TR" sz="1200" dirty="0"/>
              <a:t> </a:t>
            </a:r>
            <a:r>
              <a:rPr lang="tr-TR" sz="1200" dirty="0" err="1"/>
              <a:t>anlatacagim</a:t>
            </a:r>
            <a:r>
              <a:rPr lang="tr-TR" sz="1200" dirty="0"/>
              <a:t> simdi.</a:t>
            </a:r>
            <a:br>
              <a:rPr lang="tr-TR" sz="1200" dirty="0"/>
            </a:br>
            <a:r>
              <a:rPr lang="tr-TR" sz="1200" dirty="0"/>
              <a:t/>
            </a:r>
            <a:br>
              <a:rPr lang="tr-TR" sz="1200" dirty="0"/>
            </a:br>
            <a:r>
              <a:rPr lang="tr-TR" sz="1200" dirty="0"/>
              <a:t>maalesef benim cevabimi </a:t>
            </a:r>
            <a:r>
              <a:rPr lang="tr-TR" sz="1200" dirty="0" err="1"/>
              <a:t>barindiriyor</a:t>
            </a:r>
            <a:r>
              <a:rPr lang="tr-TR" sz="1200" dirty="0"/>
              <a:t> </a:t>
            </a:r>
            <a:r>
              <a:rPr lang="tr-TR" sz="1200" dirty="0" err="1"/>
              <a:t>olmasi</a:t>
            </a:r>
            <a:r>
              <a:rPr lang="tr-TR" sz="1200" dirty="0"/>
              <a:t> gereken </a:t>
            </a:r>
            <a:r>
              <a:rPr lang="tr-TR" sz="1200" dirty="0" err="1"/>
              <a:t>kadin</a:t>
            </a:r>
            <a:r>
              <a:rPr lang="tr-TR" sz="1200" dirty="0"/>
              <a:t> </a:t>
            </a:r>
            <a:r>
              <a:rPr lang="tr-TR" sz="1200" dirty="0" err="1"/>
              <a:t>literaturu</a:t>
            </a:r>
            <a:r>
              <a:rPr lang="tr-TR" sz="1200" dirty="0"/>
              <a:t> </a:t>
            </a:r>
            <a:r>
              <a:rPr lang="tr-TR" sz="1200" dirty="0" err="1"/>
              <a:t>cok</a:t>
            </a:r>
            <a:r>
              <a:rPr lang="tr-TR" sz="1200" dirty="0"/>
              <a:t> </a:t>
            </a:r>
            <a:r>
              <a:rPr lang="tr-TR" sz="1200" dirty="0" err="1"/>
              <a:t>agir</a:t>
            </a:r>
            <a:r>
              <a:rPr lang="tr-TR" sz="1200" dirty="0"/>
              <a:t>.. </a:t>
            </a:r>
            <a:r>
              <a:rPr lang="tr-TR" sz="1200" dirty="0" err="1"/>
              <a:t>dolayisi</a:t>
            </a:r>
            <a:r>
              <a:rPr lang="tr-TR" sz="1200" dirty="0"/>
              <a:t> ile </a:t>
            </a:r>
            <a:r>
              <a:rPr lang="tr-TR" sz="1200" dirty="0" err="1"/>
              <a:t>acik</a:t>
            </a:r>
            <a:r>
              <a:rPr lang="tr-TR" sz="1200" dirty="0"/>
              <a:t> bir cevap zaten </a:t>
            </a:r>
            <a:r>
              <a:rPr lang="tr-TR" sz="1200" dirty="0" err="1"/>
              <a:t>bulamazsiniz</a:t>
            </a:r>
            <a:r>
              <a:rPr lang="tr-TR" sz="1200" dirty="0"/>
              <a:t>, </a:t>
            </a:r>
            <a:r>
              <a:rPr lang="tr-TR" sz="1200" dirty="0" err="1"/>
              <a:t>boyle</a:t>
            </a:r>
            <a:r>
              <a:rPr lang="tr-TR" sz="1200" dirty="0"/>
              <a:t> insani okuyunca ferahlatan. bir suru jargon okursunuz, bir suru abuk </a:t>
            </a:r>
            <a:r>
              <a:rPr lang="tr-TR" sz="1200" dirty="0" err="1"/>
              <a:t>gubuk</a:t>
            </a:r>
            <a:r>
              <a:rPr lang="tr-TR" sz="1200" dirty="0"/>
              <a:t> sosyolojik terim okursunuz </a:t>
            </a:r>
            <a:r>
              <a:rPr lang="tr-TR" sz="1200" dirty="0" err="1"/>
              <a:t>okursunuzzzz</a:t>
            </a:r>
            <a:r>
              <a:rPr lang="tr-TR" sz="1200" dirty="0"/>
              <a:t>.. ama </a:t>
            </a:r>
            <a:r>
              <a:rPr lang="tr-TR" sz="1200" dirty="0" err="1"/>
              <a:t>birkac</a:t>
            </a:r>
            <a:r>
              <a:rPr lang="tr-TR" sz="1200" dirty="0"/>
              <a:t> isim var yine de okunabilecek tabii. ama iste </a:t>
            </a:r>
            <a:r>
              <a:rPr lang="tr-TR" sz="1200" dirty="0" err="1"/>
              <a:t>sonuc</a:t>
            </a:r>
            <a:r>
              <a:rPr lang="tr-TR" sz="1200" dirty="0"/>
              <a:t> </a:t>
            </a:r>
            <a:r>
              <a:rPr lang="tr-TR" sz="1200" dirty="0" err="1"/>
              <a:t>suraya</a:t>
            </a:r>
            <a:r>
              <a:rPr lang="tr-TR" sz="1200" dirty="0"/>
              <a:t> </a:t>
            </a:r>
            <a:r>
              <a:rPr lang="tr-TR" sz="1200" dirty="0" err="1"/>
              <a:t>dayanir</a:t>
            </a:r>
            <a:r>
              <a:rPr lang="tr-TR" sz="1200" dirty="0"/>
              <a:t>:</a:t>
            </a:r>
            <a:br>
              <a:rPr lang="tr-TR" sz="1200" dirty="0"/>
            </a:br>
            <a:r>
              <a:rPr lang="tr-TR" sz="1200" dirty="0"/>
              <a:t/>
            </a:r>
            <a:br>
              <a:rPr lang="tr-TR" sz="1200" dirty="0"/>
            </a:br>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43</a:t>
            </a:fld>
            <a:endParaRPr lang="tr-TR" altLang="tr-TR"/>
          </a:p>
        </p:txBody>
      </p:sp>
    </p:spTree>
    <p:extLst>
      <p:ext uri="{BB962C8B-B14F-4D97-AF65-F5344CB8AC3E}">
        <p14:creationId xmlns:p14="http://schemas.microsoft.com/office/powerpoint/2010/main" val="35456622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404664"/>
            <a:ext cx="8424936" cy="5688632"/>
          </a:xfrm>
          <a:solidFill>
            <a:srgbClr val="92D050"/>
          </a:solidFill>
        </p:spPr>
        <p:txBody>
          <a:bodyPr/>
          <a:lstStyle/>
          <a:p>
            <a:pPr lvl="0"/>
            <a:r>
              <a:rPr lang="tr-TR" sz="1200" dirty="0">
                <a:solidFill>
                  <a:srgbClr val="000000"/>
                </a:solidFill>
              </a:rPr>
              <a:t>klitoris, </a:t>
            </a:r>
            <a:r>
              <a:rPr lang="tr-TR" sz="1200" dirty="0" err="1">
                <a:solidFill>
                  <a:srgbClr val="000000"/>
                </a:solidFill>
              </a:rPr>
              <a:t>supermen'in</a:t>
            </a:r>
            <a:r>
              <a:rPr lang="tr-TR" sz="1200" dirty="0">
                <a:solidFill>
                  <a:srgbClr val="000000"/>
                </a:solidFill>
              </a:rPr>
              <a:t> </a:t>
            </a:r>
            <a:r>
              <a:rPr lang="tr-TR" sz="1200" dirty="0" err="1">
                <a:solidFill>
                  <a:srgbClr val="000000"/>
                </a:solidFill>
              </a:rPr>
              <a:t>kriptonit'i</a:t>
            </a:r>
            <a:r>
              <a:rPr lang="tr-TR" sz="1200" dirty="0">
                <a:solidFill>
                  <a:srgbClr val="000000"/>
                </a:solidFill>
              </a:rPr>
              <a:t> gibidir. </a:t>
            </a:r>
            <a:r>
              <a:rPr lang="tr-TR" sz="1200" dirty="0" err="1">
                <a:solidFill>
                  <a:srgbClr val="000000"/>
                </a:solidFill>
              </a:rPr>
              <a:t>eger</a:t>
            </a:r>
            <a:r>
              <a:rPr lang="tr-TR" sz="1200" dirty="0">
                <a:solidFill>
                  <a:srgbClr val="000000"/>
                </a:solidFill>
              </a:rPr>
              <a:t> </a:t>
            </a:r>
            <a:r>
              <a:rPr lang="tr-TR" sz="1200" dirty="0" err="1">
                <a:solidFill>
                  <a:srgbClr val="000000"/>
                </a:solidFill>
              </a:rPr>
              <a:t>izlemisseniz</a:t>
            </a:r>
            <a:r>
              <a:rPr lang="tr-TR" sz="1200" dirty="0">
                <a:solidFill>
                  <a:srgbClr val="000000"/>
                </a:solidFill>
              </a:rPr>
              <a:t>, </a:t>
            </a:r>
            <a:r>
              <a:rPr lang="tr-TR" sz="1200" dirty="0" err="1">
                <a:solidFill>
                  <a:srgbClr val="000000"/>
                </a:solidFill>
              </a:rPr>
              <a:t>supermen</a:t>
            </a:r>
            <a:r>
              <a:rPr lang="tr-TR" sz="1200" dirty="0">
                <a:solidFill>
                  <a:srgbClr val="000000"/>
                </a:solidFill>
              </a:rPr>
              <a:t> 2 filminde, </a:t>
            </a:r>
            <a:r>
              <a:rPr lang="tr-TR" sz="1200" dirty="0" err="1">
                <a:solidFill>
                  <a:srgbClr val="000000"/>
                </a:solidFill>
              </a:rPr>
              <a:t>supermen</a:t>
            </a:r>
            <a:r>
              <a:rPr lang="tr-TR" sz="1200" dirty="0">
                <a:solidFill>
                  <a:srgbClr val="000000"/>
                </a:solidFill>
              </a:rPr>
              <a:t> her turlu </a:t>
            </a:r>
            <a:r>
              <a:rPr lang="tr-TR" sz="1200" dirty="0" err="1">
                <a:solidFill>
                  <a:srgbClr val="000000"/>
                </a:solidFill>
              </a:rPr>
              <a:t>umidini</a:t>
            </a:r>
            <a:r>
              <a:rPr lang="tr-TR" sz="1200" dirty="0">
                <a:solidFill>
                  <a:srgbClr val="000000"/>
                </a:solidFill>
              </a:rPr>
              <a:t> kaybeder, </a:t>
            </a:r>
            <a:r>
              <a:rPr lang="tr-TR" sz="1200" dirty="0" err="1">
                <a:solidFill>
                  <a:srgbClr val="000000"/>
                </a:solidFill>
              </a:rPr>
              <a:t>supermen</a:t>
            </a:r>
            <a:r>
              <a:rPr lang="tr-TR" sz="1200" dirty="0">
                <a:solidFill>
                  <a:srgbClr val="000000"/>
                </a:solidFill>
              </a:rPr>
              <a:t> olmaktan </a:t>
            </a:r>
            <a:r>
              <a:rPr lang="tr-TR" sz="1200" dirty="0" err="1">
                <a:solidFill>
                  <a:srgbClr val="000000"/>
                </a:solidFill>
              </a:rPr>
              <a:t>aski</a:t>
            </a:r>
            <a:r>
              <a:rPr lang="tr-TR" sz="1200" dirty="0">
                <a:solidFill>
                  <a:srgbClr val="000000"/>
                </a:solidFill>
              </a:rPr>
              <a:t> </a:t>
            </a:r>
            <a:r>
              <a:rPr lang="tr-TR" sz="1200" dirty="0" err="1">
                <a:solidFill>
                  <a:srgbClr val="000000"/>
                </a:solidFill>
              </a:rPr>
              <a:t>louis</a:t>
            </a:r>
            <a:r>
              <a:rPr lang="tr-TR" sz="1200" dirty="0">
                <a:solidFill>
                  <a:srgbClr val="000000"/>
                </a:solidFill>
              </a:rPr>
              <a:t> </a:t>
            </a:r>
            <a:r>
              <a:rPr lang="tr-TR" sz="1200" dirty="0" err="1">
                <a:solidFill>
                  <a:srgbClr val="000000"/>
                </a:solidFill>
              </a:rPr>
              <a:t>icin</a:t>
            </a:r>
            <a:r>
              <a:rPr lang="tr-TR" sz="1200" dirty="0">
                <a:solidFill>
                  <a:srgbClr val="000000"/>
                </a:solidFill>
              </a:rPr>
              <a:t> (sonsuza dek) </a:t>
            </a:r>
            <a:r>
              <a:rPr lang="tr-TR" sz="1200" dirty="0" err="1">
                <a:solidFill>
                  <a:srgbClr val="000000"/>
                </a:solidFill>
              </a:rPr>
              <a:t>vazgecmistir</a:t>
            </a:r>
            <a:r>
              <a:rPr lang="tr-TR" sz="1200" dirty="0">
                <a:solidFill>
                  <a:srgbClr val="000000"/>
                </a:solidFill>
              </a:rPr>
              <a:t>, fakat </a:t>
            </a:r>
            <a:r>
              <a:rPr lang="tr-TR" sz="1200" dirty="0" err="1">
                <a:solidFill>
                  <a:srgbClr val="000000"/>
                </a:solidFill>
              </a:rPr>
              <a:t>dunyanin</a:t>
            </a:r>
            <a:r>
              <a:rPr lang="tr-TR" sz="1200" dirty="0">
                <a:solidFill>
                  <a:srgbClr val="000000"/>
                </a:solidFill>
              </a:rPr>
              <a:t> ona yine </a:t>
            </a:r>
            <a:r>
              <a:rPr lang="tr-TR" sz="1200" dirty="0" err="1">
                <a:solidFill>
                  <a:srgbClr val="000000"/>
                </a:solidFill>
              </a:rPr>
              <a:t>ihtiyaci</a:t>
            </a:r>
            <a:r>
              <a:rPr lang="tr-TR" sz="1200" dirty="0">
                <a:solidFill>
                  <a:srgbClr val="000000"/>
                </a:solidFill>
              </a:rPr>
              <a:t> </a:t>
            </a:r>
            <a:r>
              <a:rPr lang="tr-TR" sz="1200" dirty="0" err="1">
                <a:solidFill>
                  <a:srgbClr val="000000"/>
                </a:solidFill>
              </a:rPr>
              <a:t>oldugu</a:t>
            </a:r>
            <a:r>
              <a:rPr lang="tr-TR" sz="1200" dirty="0">
                <a:solidFill>
                  <a:srgbClr val="000000"/>
                </a:solidFill>
              </a:rPr>
              <a:t> </a:t>
            </a:r>
            <a:r>
              <a:rPr lang="tr-TR" sz="1200" dirty="0" err="1">
                <a:solidFill>
                  <a:srgbClr val="000000"/>
                </a:solidFill>
              </a:rPr>
              <a:t>icin</a:t>
            </a:r>
            <a:r>
              <a:rPr lang="tr-TR" sz="1200" dirty="0">
                <a:solidFill>
                  <a:srgbClr val="000000"/>
                </a:solidFill>
              </a:rPr>
              <a:t>, tekrar </a:t>
            </a:r>
            <a:r>
              <a:rPr lang="tr-TR" sz="1200" dirty="0" err="1">
                <a:solidFill>
                  <a:srgbClr val="000000"/>
                </a:solidFill>
              </a:rPr>
              <a:t>supermen</a:t>
            </a:r>
            <a:r>
              <a:rPr lang="tr-TR" sz="1200" dirty="0">
                <a:solidFill>
                  <a:srgbClr val="000000"/>
                </a:solidFill>
              </a:rPr>
              <a:t> olmak istemektedir. ama iste, </a:t>
            </a:r>
            <a:r>
              <a:rPr lang="tr-TR" sz="1200" dirty="0" err="1">
                <a:solidFill>
                  <a:srgbClr val="000000"/>
                </a:solidFill>
              </a:rPr>
              <a:t>soz</a:t>
            </a:r>
            <a:r>
              <a:rPr lang="tr-TR" sz="1200" dirty="0">
                <a:solidFill>
                  <a:srgbClr val="000000"/>
                </a:solidFill>
              </a:rPr>
              <a:t> </a:t>
            </a:r>
            <a:r>
              <a:rPr lang="tr-TR" sz="1200" dirty="0" err="1">
                <a:solidFill>
                  <a:srgbClr val="000000"/>
                </a:solidFill>
              </a:rPr>
              <a:t>vermis</a:t>
            </a:r>
            <a:r>
              <a:rPr lang="tr-TR" sz="1200" dirty="0">
                <a:solidFill>
                  <a:srgbClr val="000000"/>
                </a:solidFill>
              </a:rPr>
              <a:t> geri </a:t>
            </a:r>
            <a:r>
              <a:rPr lang="tr-TR" sz="1200" dirty="0" err="1">
                <a:solidFill>
                  <a:srgbClr val="000000"/>
                </a:solidFill>
              </a:rPr>
              <a:t>donememektedir</a:t>
            </a:r>
            <a:r>
              <a:rPr lang="tr-TR" sz="1200" dirty="0">
                <a:solidFill>
                  <a:srgbClr val="000000"/>
                </a:solidFill>
              </a:rPr>
              <a:t> falan filan. </a:t>
            </a:r>
            <a:r>
              <a:rPr lang="tr-TR" sz="1200" dirty="0" err="1">
                <a:solidFill>
                  <a:srgbClr val="000000"/>
                </a:solidFill>
              </a:rPr>
              <a:t>kriptonit</a:t>
            </a:r>
            <a:r>
              <a:rPr lang="tr-TR" sz="1200" dirty="0">
                <a:solidFill>
                  <a:srgbClr val="000000"/>
                </a:solidFill>
              </a:rPr>
              <a:t> bir </a:t>
            </a:r>
            <a:r>
              <a:rPr lang="tr-TR" sz="1200" dirty="0" err="1">
                <a:solidFill>
                  <a:srgbClr val="000000"/>
                </a:solidFill>
              </a:rPr>
              <a:t>guc</a:t>
            </a:r>
            <a:r>
              <a:rPr lang="tr-TR" sz="1200" dirty="0">
                <a:solidFill>
                  <a:srgbClr val="000000"/>
                </a:solidFill>
              </a:rPr>
              <a:t> </a:t>
            </a:r>
            <a:r>
              <a:rPr lang="tr-TR" sz="1200" dirty="0" err="1">
                <a:solidFill>
                  <a:srgbClr val="000000"/>
                </a:solidFill>
              </a:rPr>
              <a:t>kaynagidir</a:t>
            </a:r>
            <a:r>
              <a:rPr lang="tr-TR" sz="1200" dirty="0">
                <a:solidFill>
                  <a:srgbClr val="000000"/>
                </a:solidFill>
              </a:rPr>
              <a:t>, ve bir </a:t>
            </a:r>
            <a:r>
              <a:rPr lang="tr-TR" sz="1200" dirty="0" err="1">
                <a:solidFill>
                  <a:srgbClr val="000000"/>
                </a:solidFill>
              </a:rPr>
              <a:t>kapinin</a:t>
            </a:r>
            <a:r>
              <a:rPr lang="tr-TR" sz="1200" dirty="0">
                <a:solidFill>
                  <a:srgbClr val="000000"/>
                </a:solidFill>
              </a:rPr>
              <a:t> </a:t>
            </a:r>
            <a:r>
              <a:rPr lang="tr-TR" sz="1200" dirty="0" err="1">
                <a:solidFill>
                  <a:srgbClr val="000000"/>
                </a:solidFill>
              </a:rPr>
              <a:t>anahtaridir</a:t>
            </a:r>
            <a:r>
              <a:rPr lang="tr-TR" sz="1200" dirty="0">
                <a:solidFill>
                  <a:srgbClr val="000000"/>
                </a:solidFill>
              </a:rPr>
              <a:t>. hatta </a:t>
            </a:r>
            <a:r>
              <a:rPr lang="tr-TR" sz="1200" dirty="0" err="1">
                <a:solidFill>
                  <a:srgbClr val="000000"/>
                </a:solidFill>
              </a:rPr>
              <a:t>kapidir</a:t>
            </a:r>
            <a:r>
              <a:rPr lang="tr-TR" sz="1200" dirty="0">
                <a:solidFill>
                  <a:srgbClr val="000000"/>
                </a:solidFill>
              </a:rPr>
              <a:t> da.. </a:t>
            </a:r>
            <a:r>
              <a:rPr lang="tr-TR" sz="1200" dirty="0" err="1">
                <a:solidFill>
                  <a:srgbClr val="000000"/>
                </a:solidFill>
              </a:rPr>
              <a:t>kadinlar</a:t>
            </a:r>
            <a:r>
              <a:rPr lang="tr-TR" sz="1200" dirty="0">
                <a:solidFill>
                  <a:srgbClr val="000000"/>
                </a:solidFill>
              </a:rPr>
              <a:t>, </a:t>
            </a:r>
            <a:r>
              <a:rPr lang="tr-TR" sz="1200" dirty="0" err="1">
                <a:solidFill>
                  <a:srgbClr val="000000"/>
                </a:solidFill>
              </a:rPr>
              <a:t>gencliklerinde</a:t>
            </a:r>
            <a:r>
              <a:rPr lang="tr-TR" sz="1200" dirty="0">
                <a:solidFill>
                  <a:srgbClr val="000000"/>
                </a:solidFill>
              </a:rPr>
              <a:t> ilk kez zevk, </a:t>
            </a:r>
            <a:r>
              <a:rPr lang="tr-TR" sz="1200" dirty="0" err="1">
                <a:solidFill>
                  <a:srgbClr val="000000"/>
                </a:solidFill>
              </a:rPr>
              <a:t>guc</a:t>
            </a:r>
            <a:r>
              <a:rPr lang="tr-TR" sz="1200" dirty="0">
                <a:solidFill>
                  <a:srgbClr val="000000"/>
                </a:solidFill>
              </a:rPr>
              <a:t>, kendileri ile </a:t>
            </a:r>
            <a:r>
              <a:rPr lang="tr-TR" sz="1200" dirty="0" err="1">
                <a:solidFill>
                  <a:srgbClr val="000000"/>
                </a:solidFill>
              </a:rPr>
              <a:t>tanismalarini</a:t>
            </a:r>
            <a:r>
              <a:rPr lang="tr-TR" sz="1200" dirty="0">
                <a:solidFill>
                  <a:srgbClr val="000000"/>
                </a:solidFill>
              </a:rPr>
              <a:t> klitorise </a:t>
            </a:r>
            <a:r>
              <a:rPr lang="tr-TR" sz="1200" dirty="0" err="1">
                <a:solidFill>
                  <a:srgbClr val="000000"/>
                </a:solidFill>
              </a:rPr>
              <a:t>borcludur</a:t>
            </a:r>
            <a:r>
              <a:rPr lang="tr-TR" sz="1200" dirty="0">
                <a:solidFill>
                  <a:srgbClr val="000000"/>
                </a:solidFill>
              </a:rPr>
              <a:t>. </a:t>
            </a:r>
            <a:r>
              <a:rPr lang="tr-TR" sz="1200" dirty="0" err="1">
                <a:solidFill>
                  <a:srgbClr val="000000"/>
                </a:solidFill>
              </a:rPr>
              <a:t>cinselligin</a:t>
            </a:r>
            <a:r>
              <a:rPr lang="tr-TR" sz="1200" dirty="0">
                <a:solidFill>
                  <a:srgbClr val="000000"/>
                </a:solidFill>
              </a:rPr>
              <a:t>, oyun gibi </a:t>
            </a:r>
            <a:r>
              <a:rPr lang="tr-TR" sz="1200" dirty="0" err="1">
                <a:solidFill>
                  <a:srgbClr val="000000"/>
                </a:solidFill>
              </a:rPr>
              <a:t>kesfedilmesinde</a:t>
            </a:r>
            <a:r>
              <a:rPr lang="tr-TR" sz="1200" dirty="0">
                <a:solidFill>
                  <a:srgbClr val="000000"/>
                </a:solidFill>
              </a:rPr>
              <a:t>, ve ilerde kendilerini "teslim etme" </a:t>
            </a:r>
            <a:r>
              <a:rPr lang="tr-TR" sz="1200" dirty="0" err="1">
                <a:solidFill>
                  <a:srgbClr val="000000"/>
                </a:solidFill>
              </a:rPr>
              <a:t>baglaminda</a:t>
            </a:r>
            <a:r>
              <a:rPr lang="tr-TR" sz="1200" dirty="0">
                <a:solidFill>
                  <a:srgbClr val="000000"/>
                </a:solidFill>
              </a:rPr>
              <a:t> </a:t>
            </a:r>
            <a:r>
              <a:rPr lang="tr-TR" sz="1200" dirty="0" err="1">
                <a:solidFill>
                  <a:srgbClr val="000000"/>
                </a:solidFill>
              </a:rPr>
              <a:t>gorulmemesini</a:t>
            </a:r>
            <a:r>
              <a:rPr lang="tr-TR" sz="1200" dirty="0">
                <a:solidFill>
                  <a:srgbClr val="000000"/>
                </a:solidFill>
              </a:rPr>
              <a:t> </a:t>
            </a:r>
            <a:r>
              <a:rPr lang="tr-TR" sz="1200" dirty="0" err="1">
                <a:solidFill>
                  <a:srgbClr val="000000"/>
                </a:solidFill>
              </a:rPr>
              <a:t>saglayacak</a:t>
            </a:r>
            <a:r>
              <a:rPr lang="tr-TR" sz="1200" dirty="0">
                <a:solidFill>
                  <a:srgbClr val="000000"/>
                </a:solidFill>
              </a:rPr>
              <a:t> ilk ve </a:t>
            </a:r>
            <a:r>
              <a:rPr lang="tr-TR" sz="1200" dirty="0" err="1">
                <a:solidFill>
                  <a:srgbClr val="000000"/>
                </a:solidFill>
              </a:rPr>
              <a:t>onemli</a:t>
            </a:r>
            <a:r>
              <a:rPr lang="tr-TR" sz="1200" dirty="0">
                <a:solidFill>
                  <a:srgbClr val="000000"/>
                </a:solidFill>
              </a:rPr>
              <a:t> </a:t>
            </a:r>
            <a:r>
              <a:rPr lang="tr-TR" sz="1200" dirty="0" err="1">
                <a:solidFill>
                  <a:srgbClr val="000000"/>
                </a:solidFill>
              </a:rPr>
              <a:t>sey</a:t>
            </a:r>
            <a:r>
              <a:rPr lang="tr-TR" sz="1200" dirty="0">
                <a:solidFill>
                  <a:srgbClr val="000000"/>
                </a:solidFill>
              </a:rPr>
              <a:t>, </a:t>
            </a:r>
            <a:r>
              <a:rPr lang="tr-TR" sz="1200" dirty="0" err="1">
                <a:solidFill>
                  <a:srgbClr val="000000"/>
                </a:solidFill>
              </a:rPr>
              <a:t>kadinlarin</a:t>
            </a:r>
            <a:r>
              <a:rPr lang="tr-TR" sz="1200" dirty="0">
                <a:solidFill>
                  <a:srgbClr val="000000"/>
                </a:solidFill>
              </a:rPr>
              <a:t>, </a:t>
            </a:r>
            <a:r>
              <a:rPr lang="tr-TR" sz="1200" dirty="0" err="1">
                <a:solidFill>
                  <a:srgbClr val="000000"/>
                </a:solidFill>
              </a:rPr>
              <a:t>cinselligi</a:t>
            </a:r>
            <a:r>
              <a:rPr lang="tr-TR" sz="1200" dirty="0">
                <a:solidFill>
                  <a:srgbClr val="000000"/>
                </a:solidFill>
              </a:rPr>
              <a:t> </a:t>
            </a:r>
            <a:r>
              <a:rPr lang="tr-TR" sz="1200" dirty="0" err="1">
                <a:solidFill>
                  <a:srgbClr val="000000"/>
                </a:solidFill>
              </a:rPr>
              <a:t>kesfettikleri</a:t>
            </a:r>
            <a:r>
              <a:rPr lang="tr-TR" sz="1200" dirty="0">
                <a:solidFill>
                  <a:srgbClr val="000000"/>
                </a:solidFill>
              </a:rPr>
              <a:t> </a:t>
            </a:r>
            <a:r>
              <a:rPr lang="tr-TR" sz="1200" dirty="0" err="1">
                <a:solidFill>
                  <a:srgbClr val="000000"/>
                </a:solidFill>
              </a:rPr>
              <a:t>yillarda</a:t>
            </a:r>
            <a:r>
              <a:rPr lang="tr-TR" sz="1200" dirty="0">
                <a:solidFill>
                  <a:srgbClr val="000000"/>
                </a:solidFill>
              </a:rPr>
              <a:t> klitorisleri ile </a:t>
            </a:r>
            <a:r>
              <a:rPr lang="tr-TR" sz="1200" dirty="0" err="1">
                <a:solidFill>
                  <a:srgbClr val="000000"/>
                </a:solidFill>
              </a:rPr>
              <a:t>baris</a:t>
            </a:r>
            <a:r>
              <a:rPr lang="tr-TR" sz="1200" dirty="0">
                <a:solidFill>
                  <a:srgbClr val="000000"/>
                </a:solidFill>
              </a:rPr>
              <a:t> </a:t>
            </a:r>
            <a:r>
              <a:rPr lang="tr-TR" sz="1200" dirty="0" err="1">
                <a:solidFill>
                  <a:srgbClr val="000000"/>
                </a:solidFill>
              </a:rPr>
              <a:t>icinde</a:t>
            </a:r>
            <a:r>
              <a:rPr lang="tr-TR" sz="1200" dirty="0">
                <a:solidFill>
                  <a:srgbClr val="000000"/>
                </a:solidFill>
              </a:rPr>
              <a:t> olmaya </a:t>
            </a:r>
            <a:r>
              <a:rPr lang="tr-TR" sz="1200" dirty="0" err="1">
                <a:solidFill>
                  <a:srgbClr val="000000"/>
                </a:solidFill>
              </a:rPr>
              <a:t>baslamalaridir</a:t>
            </a:r>
            <a:r>
              <a:rPr lang="tr-TR" sz="1200" dirty="0">
                <a:solidFill>
                  <a:srgbClr val="000000"/>
                </a:solidFill>
              </a:rPr>
              <a:t> </a:t>
            </a:r>
            <a:r>
              <a:rPr lang="tr-TR" sz="1200" dirty="0" err="1">
                <a:solidFill>
                  <a:srgbClr val="000000"/>
                </a:solidFill>
              </a:rPr>
              <a:t>kanimca</a:t>
            </a:r>
            <a:r>
              <a:rPr lang="tr-TR" sz="1200" dirty="0">
                <a:solidFill>
                  <a:srgbClr val="000000"/>
                </a:solidFill>
              </a:rPr>
              <a:t>. al sana haydar </a:t>
            </a:r>
            <a:r>
              <a:rPr lang="tr-TR" sz="1200" dirty="0" err="1">
                <a:solidFill>
                  <a:srgbClr val="000000"/>
                </a:solidFill>
              </a:rPr>
              <a:t>dumen'in</a:t>
            </a:r>
            <a:r>
              <a:rPr lang="tr-TR" sz="1200" dirty="0">
                <a:solidFill>
                  <a:srgbClr val="000000"/>
                </a:solidFill>
              </a:rPr>
              <a:t> </a:t>
            </a:r>
            <a:r>
              <a:rPr lang="tr-TR" sz="1200" dirty="0" err="1">
                <a:solidFill>
                  <a:srgbClr val="000000"/>
                </a:solidFill>
                <a:hlinkClick r:id="rId2"/>
              </a:rPr>
              <a:t>vaginismus</a:t>
            </a:r>
            <a:r>
              <a:rPr lang="tr-TR" sz="1200" dirty="0" err="1">
                <a:solidFill>
                  <a:srgbClr val="000000"/>
                </a:solidFill>
              </a:rPr>
              <a:t>'u</a:t>
            </a:r>
            <a:r>
              <a:rPr lang="tr-TR" sz="1200" dirty="0">
                <a:solidFill>
                  <a:srgbClr val="000000"/>
                </a:solidFill>
              </a:rPr>
              <a:t> </a:t>
            </a:r>
            <a:r>
              <a:rPr lang="tr-TR" sz="1200" dirty="0" err="1">
                <a:solidFill>
                  <a:srgbClr val="000000"/>
                </a:solidFill>
              </a:rPr>
              <a:t>cozme</a:t>
            </a:r>
            <a:r>
              <a:rPr lang="tr-TR" sz="1200" dirty="0">
                <a:solidFill>
                  <a:srgbClr val="000000"/>
                </a:solidFill>
              </a:rPr>
              <a:t> metodu, hani </a:t>
            </a:r>
            <a:r>
              <a:rPr lang="tr-TR" sz="1200" dirty="0" err="1">
                <a:solidFill>
                  <a:srgbClr val="000000"/>
                </a:solidFill>
              </a:rPr>
              <a:t>sir</a:t>
            </a:r>
            <a:r>
              <a:rPr lang="tr-TR" sz="1200" dirty="0">
                <a:solidFill>
                  <a:srgbClr val="000000"/>
                </a:solidFill>
              </a:rPr>
              <a:t> gibi </a:t>
            </a:r>
            <a:r>
              <a:rPr lang="tr-TR" sz="1200" dirty="0" err="1">
                <a:solidFill>
                  <a:srgbClr val="000000"/>
                </a:solidFill>
              </a:rPr>
              <a:t>sakladigi</a:t>
            </a:r>
            <a:r>
              <a:rPr lang="tr-TR" sz="1200" dirty="0">
                <a:solidFill>
                  <a:srgbClr val="000000"/>
                </a:solidFill>
              </a:rPr>
              <a:t>.. bence adam, </a:t>
            </a:r>
            <a:r>
              <a:rPr lang="tr-TR" sz="1200" dirty="0" err="1">
                <a:solidFill>
                  <a:srgbClr val="000000"/>
                </a:solidFill>
              </a:rPr>
              <a:t>kadinlarin</a:t>
            </a:r>
            <a:r>
              <a:rPr lang="tr-TR" sz="1200" dirty="0">
                <a:solidFill>
                  <a:srgbClr val="000000"/>
                </a:solidFill>
              </a:rPr>
              <a:t> </a:t>
            </a:r>
            <a:r>
              <a:rPr lang="tr-TR" sz="1200" dirty="0" err="1">
                <a:solidFill>
                  <a:srgbClr val="000000"/>
                </a:solidFill>
              </a:rPr>
              <a:t>gecmis</a:t>
            </a:r>
            <a:r>
              <a:rPr lang="tr-TR" sz="1200" dirty="0">
                <a:solidFill>
                  <a:srgbClr val="000000"/>
                </a:solidFill>
              </a:rPr>
              <a:t> </a:t>
            </a:r>
            <a:r>
              <a:rPr lang="tr-TR" sz="1200" dirty="0" err="1">
                <a:solidFill>
                  <a:srgbClr val="000000"/>
                </a:solidFill>
              </a:rPr>
              <a:t>hayatina</a:t>
            </a:r>
            <a:r>
              <a:rPr lang="tr-TR" sz="1200" dirty="0">
                <a:solidFill>
                  <a:srgbClr val="000000"/>
                </a:solidFill>
              </a:rPr>
              <a:t> hipnozla inerek. onlarda klitoris anisi </a:t>
            </a:r>
            <a:r>
              <a:rPr lang="tr-TR" sz="1200" dirty="0" err="1">
                <a:solidFill>
                  <a:srgbClr val="000000"/>
                </a:solidFill>
              </a:rPr>
              <a:t>canlandiriyor</a:t>
            </a:r>
            <a:r>
              <a:rPr lang="tr-TR" sz="1200" dirty="0">
                <a:solidFill>
                  <a:srgbClr val="000000"/>
                </a:solidFill>
              </a:rPr>
              <a:t>. </a:t>
            </a:r>
            <a:r>
              <a:rPr lang="tr-TR" sz="1200" dirty="0" err="1">
                <a:solidFill>
                  <a:srgbClr val="000000"/>
                </a:solidFill>
              </a:rPr>
              <a:t>kadinlarin</a:t>
            </a:r>
            <a:r>
              <a:rPr lang="tr-TR" sz="1200" dirty="0">
                <a:solidFill>
                  <a:srgbClr val="000000"/>
                </a:solidFill>
              </a:rPr>
              <a:t>, dayanak olarak hissedecekleri </a:t>
            </a:r>
            <a:r>
              <a:rPr lang="tr-TR" sz="1200" dirty="0" err="1">
                <a:solidFill>
                  <a:srgbClr val="000000"/>
                </a:solidFill>
              </a:rPr>
              <a:t>guzel</a:t>
            </a:r>
            <a:r>
              <a:rPr lang="tr-TR" sz="1200" dirty="0">
                <a:solidFill>
                  <a:srgbClr val="000000"/>
                </a:solidFill>
              </a:rPr>
              <a:t> bir </a:t>
            </a:r>
            <a:r>
              <a:rPr lang="tr-TR" sz="1200" dirty="0" err="1">
                <a:solidFill>
                  <a:srgbClr val="000000"/>
                </a:solidFill>
              </a:rPr>
              <a:t>aniya</a:t>
            </a:r>
            <a:r>
              <a:rPr lang="tr-TR" sz="1200" dirty="0">
                <a:solidFill>
                  <a:srgbClr val="000000"/>
                </a:solidFill>
              </a:rPr>
              <a:t> </a:t>
            </a:r>
            <a:r>
              <a:rPr lang="tr-TR" sz="1200" dirty="0" err="1">
                <a:solidFill>
                  <a:srgbClr val="000000"/>
                </a:solidFill>
              </a:rPr>
              <a:t>ihtiyaclari</a:t>
            </a:r>
            <a:r>
              <a:rPr lang="tr-TR" sz="1200" dirty="0">
                <a:solidFill>
                  <a:srgbClr val="000000"/>
                </a:solidFill>
              </a:rPr>
              <a:t> var. </a:t>
            </a:r>
            <a:r>
              <a:rPr lang="tr-TR" sz="1200" dirty="0" err="1">
                <a:solidFill>
                  <a:srgbClr val="000000"/>
                </a:solidFill>
              </a:rPr>
              <a:t>cunku</a:t>
            </a:r>
            <a:r>
              <a:rPr lang="tr-TR" sz="1200" dirty="0">
                <a:solidFill>
                  <a:srgbClr val="000000"/>
                </a:solidFill>
              </a:rPr>
              <a:t> </a:t>
            </a:r>
            <a:r>
              <a:rPr lang="tr-TR" sz="1200" dirty="0" err="1">
                <a:solidFill>
                  <a:srgbClr val="000000"/>
                </a:solidFill>
              </a:rPr>
              <a:t>kadinlar</a:t>
            </a:r>
            <a:r>
              <a:rPr lang="tr-TR" sz="1200" dirty="0">
                <a:solidFill>
                  <a:srgbClr val="000000"/>
                </a:solidFill>
              </a:rPr>
              <a:t> zaten, erkek </a:t>
            </a:r>
            <a:r>
              <a:rPr lang="tr-TR" sz="1200" dirty="0" err="1">
                <a:solidFill>
                  <a:srgbClr val="000000"/>
                </a:solidFill>
              </a:rPr>
              <a:t>cocuklardan</a:t>
            </a:r>
            <a:r>
              <a:rPr lang="tr-TR" sz="1200" dirty="0">
                <a:solidFill>
                  <a:srgbClr val="000000"/>
                </a:solidFill>
              </a:rPr>
              <a:t> </a:t>
            </a:r>
            <a:r>
              <a:rPr lang="tr-TR" sz="1200" dirty="0" err="1">
                <a:solidFill>
                  <a:srgbClr val="000000"/>
                </a:solidFill>
              </a:rPr>
              <a:t>cok</a:t>
            </a:r>
            <a:r>
              <a:rPr lang="tr-TR" sz="1200" dirty="0">
                <a:solidFill>
                  <a:srgbClr val="000000"/>
                </a:solidFill>
              </a:rPr>
              <a:t> daha </a:t>
            </a:r>
            <a:r>
              <a:rPr lang="tr-TR" sz="1200" dirty="0" err="1">
                <a:solidFill>
                  <a:srgbClr val="000000"/>
                </a:solidFill>
              </a:rPr>
              <a:t>once</a:t>
            </a:r>
            <a:r>
              <a:rPr lang="tr-TR" sz="1200" dirty="0">
                <a:solidFill>
                  <a:srgbClr val="000000"/>
                </a:solidFill>
              </a:rPr>
              <a:t> </a:t>
            </a:r>
            <a:r>
              <a:rPr lang="tr-TR" sz="1200" dirty="0" err="1">
                <a:solidFill>
                  <a:srgbClr val="000000"/>
                </a:solidFill>
              </a:rPr>
              <a:t>ergenlige</a:t>
            </a:r>
            <a:r>
              <a:rPr lang="tr-TR" sz="1200" dirty="0">
                <a:solidFill>
                  <a:srgbClr val="000000"/>
                </a:solidFill>
              </a:rPr>
              <a:t> eristikleri </a:t>
            </a:r>
            <a:r>
              <a:rPr lang="tr-TR" sz="1200" dirty="0" err="1">
                <a:solidFill>
                  <a:srgbClr val="000000"/>
                </a:solidFill>
              </a:rPr>
              <a:t>icin</a:t>
            </a:r>
            <a:r>
              <a:rPr lang="tr-TR" sz="1200" dirty="0">
                <a:solidFill>
                  <a:srgbClr val="000000"/>
                </a:solidFill>
              </a:rPr>
              <a:t> ortalamada, ve </a:t>
            </a:r>
            <a:r>
              <a:rPr lang="tr-TR" sz="1200" dirty="0" err="1">
                <a:solidFill>
                  <a:srgbClr val="000000"/>
                </a:solidFill>
              </a:rPr>
              <a:t>gelistikleri</a:t>
            </a:r>
            <a:r>
              <a:rPr lang="tr-TR" sz="1200" dirty="0">
                <a:solidFill>
                  <a:srgbClr val="000000"/>
                </a:solidFill>
              </a:rPr>
              <a:t> </a:t>
            </a:r>
            <a:r>
              <a:rPr lang="tr-TR" sz="1200" dirty="0" err="1">
                <a:solidFill>
                  <a:srgbClr val="000000"/>
                </a:solidFill>
              </a:rPr>
              <a:t>icin</a:t>
            </a:r>
            <a:r>
              <a:rPr lang="tr-TR" sz="1200" dirty="0">
                <a:solidFill>
                  <a:srgbClr val="000000"/>
                </a:solidFill>
              </a:rPr>
              <a:t>, </a:t>
            </a:r>
            <a:r>
              <a:rPr lang="tr-TR" sz="1200" dirty="0" err="1">
                <a:solidFill>
                  <a:srgbClr val="000000"/>
                </a:solidFill>
              </a:rPr>
              <a:t>cok</a:t>
            </a:r>
            <a:r>
              <a:rPr lang="tr-TR" sz="1200" dirty="0">
                <a:solidFill>
                  <a:srgbClr val="000000"/>
                </a:solidFill>
              </a:rPr>
              <a:t> daha </a:t>
            </a:r>
            <a:r>
              <a:rPr lang="tr-TR" sz="1200" dirty="0" err="1">
                <a:solidFill>
                  <a:srgbClr val="000000"/>
                </a:solidFill>
              </a:rPr>
              <a:t>once</a:t>
            </a:r>
            <a:r>
              <a:rPr lang="tr-TR" sz="1200" dirty="0">
                <a:solidFill>
                  <a:srgbClr val="000000"/>
                </a:solidFill>
              </a:rPr>
              <a:t> </a:t>
            </a:r>
            <a:r>
              <a:rPr lang="tr-TR" sz="1200" dirty="0" err="1">
                <a:solidFill>
                  <a:srgbClr val="000000"/>
                </a:solidFill>
              </a:rPr>
              <a:t>bulmus</a:t>
            </a:r>
            <a:r>
              <a:rPr lang="tr-TR" sz="1200" dirty="0">
                <a:solidFill>
                  <a:srgbClr val="000000"/>
                </a:solidFill>
              </a:rPr>
              <a:t> </a:t>
            </a:r>
            <a:r>
              <a:rPr lang="tr-TR" sz="1200" dirty="0" err="1">
                <a:solidFill>
                  <a:srgbClr val="000000"/>
                </a:solidFill>
              </a:rPr>
              <a:t>olmalilar</a:t>
            </a:r>
            <a:r>
              <a:rPr lang="tr-TR" sz="1200" dirty="0">
                <a:solidFill>
                  <a:srgbClr val="000000"/>
                </a:solidFill>
              </a:rPr>
              <a:t> </a:t>
            </a:r>
            <a:r>
              <a:rPr lang="tr-TR" sz="1200" dirty="0" err="1">
                <a:solidFill>
                  <a:srgbClr val="000000"/>
                </a:solidFill>
              </a:rPr>
              <a:t>sirlari</a:t>
            </a:r>
            <a:r>
              <a:rPr lang="tr-TR" sz="1200" dirty="0">
                <a:solidFill>
                  <a:srgbClr val="000000"/>
                </a:solidFill>
              </a:rPr>
              <a:t>. ama bunlar gizleniyor, </a:t>
            </a:r>
            <a:r>
              <a:rPr lang="tr-TR" sz="1200" dirty="0" err="1">
                <a:solidFill>
                  <a:srgbClr val="000000"/>
                </a:solidFill>
              </a:rPr>
              <a:t>adini</a:t>
            </a:r>
            <a:r>
              <a:rPr lang="tr-TR" sz="1200" dirty="0">
                <a:solidFill>
                  <a:srgbClr val="000000"/>
                </a:solidFill>
              </a:rPr>
              <a:t> bile bilmez ki </a:t>
            </a:r>
            <a:r>
              <a:rPr lang="tr-TR" sz="1200" dirty="0" err="1">
                <a:solidFill>
                  <a:srgbClr val="000000"/>
                </a:solidFill>
              </a:rPr>
              <a:t>kucuk</a:t>
            </a:r>
            <a:r>
              <a:rPr lang="tr-TR" sz="1200" dirty="0">
                <a:solidFill>
                  <a:srgbClr val="000000"/>
                </a:solidFill>
              </a:rPr>
              <a:t> bir </a:t>
            </a:r>
            <a:r>
              <a:rPr lang="tr-TR" sz="1200" dirty="0" err="1">
                <a:solidFill>
                  <a:srgbClr val="000000"/>
                </a:solidFill>
              </a:rPr>
              <a:t>kiz</a:t>
            </a:r>
            <a:r>
              <a:rPr lang="tr-TR" sz="1200" dirty="0">
                <a:solidFill>
                  <a:srgbClr val="000000"/>
                </a:solidFill>
              </a:rPr>
              <a:t> </a:t>
            </a:r>
            <a:r>
              <a:rPr lang="tr-TR" sz="1200" dirty="0" err="1">
                <a:solidFill>
                  <a:srgbClr val="000000"/>
                </a:solidFill>
              </a:rPr>
              <a:t>cocuk</a:t>
            </a:r>
            <a:r>
              <a:rPr lang="tr-TR" sz="1200" dirty="0">
                <a:solidFill>
                  <a:srgbClr val="000000"/>
                </a:solidFill>
              </a:rPr>
              <a:t>. </a:t>
            </a:r>
            <a:r>
              <a:rPr lang="tr-TR" sz="1200" dirty="0" err="1">
                <a:solidFill>
                  <a:srgbClr val="000000"/>
                </a:solidFill>
              </a:rPr>
              <a:t>saklanir</a:t>
            </a:r>
            <a:r>
              <a:rPr lang="tr-TR" sz="1200" dirty="0">
                <a:solidFill>
                  <a:srgbClr val="000000"/>
                </a:solidFill>
              </a:rPr>
              <a:t> ondan. yerini bile bilmeyebilir tam olarak.</a:t>
            </a:r>
            <a:br>
              <a:rPr lang="tr-TR" sz="1200" dirty="0">
                <a:solidFill>
                  <a:srgbClr val="000000"/>
                </a:solidFill>
              </a:rPr>
            </a:br>
            <a:r>
              <a:rPr lang="tr-TR" sz="1200" dirty="0">
                <a:solidFill>
                  <a:srgbClr val="000000"/>
                </a:solidFill>
              </a:rPr>
              <a:t/>
            </a:r>
            <a:br>
              <a:rPr lang="tr-TR" sz="1200" dirty="0">
                <a:solidFill>
                  <a:srgbClr val="000000"/>
                </a:solidFill>
              </a:rPr>
            </a:br>
            <a:r>
              <a:rPr lang="tr-TR" sz="1200" dirty="0">
                <a:solidFill>
                  <a:srgbClr val="000000"/>
                </a:solidFill>
              </a:rPr>
              <a:t>mesela vajina </a:t>
            </a:r>
            <a:r>
              <a:rPr lang="tr-TR" sz="1200" dirty="0" err="1">
                <a:solidFill>
                  <a:srgbClr val="000000"/>
                </a:solidFill>
              </a:rPr>
              <a:t>monologlari</a:t>
            </a:r>
            <a:r>
              <a:rPr lang="tr-TR" sz="1200" dirty="0">
                <a:solidFill>
                  <a:srgbClr val="000000"/>
                </a:solidFill>
              </a:rPr>
              <a:t> son derece </a:t>
            </a:r>
            <a:r>
              <a:rPr lang="tr-TR" sz="1200" dirty="0" err="1">
                <a:solidFill>
                  <a:srgbClr val="000000"/>
                </a:solidFill>
              </a:rPr>
              <a:t>uzucu</a:t>
            </a:r>
            <a:r>
              <a:rPr lang="tr-TR" sz="1200" dirty="0">
                <a:solidFill>
                  <a:srgbClr val="000000"/>
                </a:solidFill>
              </a:rPr>
              <a:t> bir </a:t>
            </a:r>
            <a:r>
              <a:rPr lang="tr-TR" sz="1200" dirty="0" err="1">
                <a:solidFill>
                  <a:srgbClr val="000000"/>
                </a:solidFill>
              </a:rPr>
              <a:t>yapimdi</a:t>
            </a:r>
            <a:r>
              <a:rPr lang="tr-TR" sz="1200" dirty="0">
                <a:solidFill>
                  <a:srgbClr val="000000"/>
                </a:solidFill>
              </a:rPr>
              <a:t>, </a:t>
            </a:r>
            <a:r>
              <a:rPr lang="tr-TR" sz="1200" dirty="0" err="1">
                <a:solidFill>
                  <a:srgbClr val="000000"/>
                </a:solidFill>
              </a:rPr>
              <a:t>ice</a:t>
            </a:r>
            <a:r>
              <a:rPr lang="tr-TR" sz="1200" dirty="0">
                <a:solidFill>
                  <a:srgbClr val="000000"/>
                </a:solidFill>
              </a:rPr>
              <a:t> </a:t>
            </a:r>
            <a:r>
              <a:rPr lang="tr-TR" sz="1200" dirty="0" err="1">
                <a:solidFill>
                  <a:srgbClr val="000000"/>
                </a:solidFill>
              </a:rPr>
              <a:t>kapali</a:t>
            </a:r>
            <a:r>
              <a:rPr lang="tr-TR" sz="1200" dirty="0">
                <a:solidFill>
                  <a:srgbClr val="000000"/>
                </a:solidFill>
              </a:rPr>
              <a:t>, depresif ve </a:t>
            </a:r>
            <a:r>
              <a:rPr lang="tr-TR" sz="1200" dirty="0" err="1">
                <a:solidFill>
                  <a:srgbClr val="000000"/>
                </a:solidFill>
              </a:rPr>
              <a:t>sikinti</a:t>
            </a:r>
            <a:r>
              <a:rPr lang="tr-TR" sz="1200" dirty="0">
                <a:solidFill>
                  <a:srgbClr val="000000"/>
                </a:solidFill>
              </a:rPr>
              <a:t> veren. </a:t>
            </a:r>
            <a:r>
              <a:rPr lang="tr-TR" sz="1200" dirty="0" err="1">
                <a:solidFill>
                  <a:srgbClr val="000000"/>
                </a:solidFill>
              </a:rPr>
              <a:t>cunku</a:t>
            </a:r>
            <a:r>
              <a:rPr lang="tr-TR" sz="1200" dirty="0">
                <a:solidFill>
                  <a:srgbClr val="000000"/>
                </a:solidFill>
              </a:rPr>
              <a:t> </a:t>
            </a:r>
            <a:r>
              <a:rPr lang="tr-TR" sz="1200" dirty="0" err="1">
                <a:solidFill>
                  <a:srgbClr val="000000"/>
                </a:solidFill>
              </a:rPr>
              <a:t>yanlis</a:t>
            </a:r>
            <a:r>
              <a:rPr lang="tr-TR" sz="1200" dirty="0">
                <a:solidFill>
                  <a:srgbClr val="000000"/>
                </a:solidFill>
              </a:rPr>
              <a:t> </a:t>
            </a:r>
            <a:r>
              <a:rPr lang="tr-TR" sz="1200" dirty="0" err="1">
                <a:solidFill>
                  <a:srgbClr val="000000"/>
                </a:solidFill>
              </a:rPr>
              <a:t>seyi</a:t>
            </a:r>
            <a:r>
              <a:rPr lang="tr-TR" sz="1200" dirty="0">
                <a:solidFill>
                  <a:srgbClr val="000000"/>
                </a:solidFill>
              </a:rPr>
              <a:t> </a:t>
            </a:r>
            <a:r>
              <a:rPr lang="tr-TR" sz="1200" dirty="0" err="1">
                <a:solidFill>
                  <a:srgbClr val="000000"/>
                </a:solidFill>
              </a:rPr>
              <a:t>islemisler</a:t>
            </a:r>
            <a:r>
              <a:rPr lang="tr-TR" sz="1200" dirty="0">
                <a:solidFill>
                  <a:srgbClr val="000000"/>
                </a:solidFill>
              </a:rPr>
              <a:t>. o da erkek </a:t>
            </a:r>
            <a:r>
              <a:rPr lang="tr-TR" sz="1200" dirty="0" err="1">
                <a:solidFill>
                  <a:srgbClr val="000000"/>
                </a:solidFill>
              </a:rPr>
              <a:t>bakis</a:t>
            </a:r>
            <a:r>
              <a:rPr lang="tr-TR" sz="1200" dirty="0">
                <a:solidFill>
                  <a:srgbClr val="000000"/>
                </a:solidFill>
              </a:rPr>
              <a:t> </a:t>
            </a:r>
            <a:r>
              <a:rPr lang="tr-TR" sz="1200" dirty="0" err="1">
                <a:solidFill>
                  <a:srgbClr val="000000"/>
                </a:solidFill>
              </a:rPr>
              <a:t>acisi</a:t>
            </a:r>
            <a:r>
              <a:rPr lang="tr-TR" sz="1200" dirty="0">
                <a:solidFill>
                  <a:srgbClr val="000000"/>
                </a:solidFill>
              </a:rPr>
              <a:t> </a:t>
            </a:r>
            <a:r>
              <a:rPr lang="tr-TR" sz="1200" dirty="0" err="1">
                <a:solidFill>
                  <a:srgbClr val="000000"/>
                </a:solidFill>
              </a:rPr>
              <a:t>aslinda</a:t>
            </a:r>
            <a:r>
              <a:rPr lang="tr-TR" sz="1200" dirty="0">
                <a:solidFill>
                  <a:srgbClr val="000000"/>
                </a:solidFill>
              </a:rPr>
              <a:t>- </a:t>
            </a:r>
            <a:r>
              <a:rPr lang="tr-TR" sz="1200" dirty="0" err="1">
                <a:solidFill>
                  <a:srgbClr val="000000"/>
                </a:solidFill>
              </a:rPr>
              <a:t>kadinlara</a:t>
            </a:r>
            <a:r>
              <a:rPr lang="tr-TR" sz="1200" dirty="0">
                <a:solidFill>
                  <a:srgbClr val="000000"/>
                </a:solidFill>
              </a:rPr>
              <a:t> </a:t>
            </a:r>
            <a:r>
              <a:rPr lang="tr-TR" sz="1200" dirty="0" err="1">
                <a:solidFill>
                  <a:srgbClr val="000000"/>
                </a:solidFill>
              </a:rPr>
              <a:t>guc</a:t>
            </a:r>
            <a:r>
              <a:rPr lang="tr-TR" sz="1200" dirty="0">
                <a:solidFill>
                  <a:srgbClr val="000000"/>
                </a:solidFill>
              </a:rPr>
              <a:t> veren, olumlu </a:t>
            </a:r>
            <a:r>
              <a:rPr lang="tr-TR" sz="1200" dirty="0" err="1">
                <a:solidFill>
                  <a:srgbClr val="000000"/>
                </a:solidFill>
              </a:rPr>
              <a:t>seyler</a:t>
            </a:r>
            <a:r>
              <a:rPr lang="tr-TR" sz="1200" dirty="0">
                <a:solidFill>
                  <a:srgbClr val="000000"/>
                </a:solidFill>
              </a:rPr>
              <a:t> hissettiren bir </a:t>
            </a:r>
            <a:r>
              <a:rPr lang="tr-TR" sz="1200" dirty="0" err="1">
                <a:solidFill>
                  <a:srgbClr val="000000"/>
                </a:solidFill>
              </a:rPr>
              <a:t>sey</a:t>
            </a:r>
            <a:r>
              <a:rPr lang="tr-TR" sz="1200" dirty="0">
                <a:solidFill>
                  <a:srgbClr val="000000"/>
                </a:solidFill>
              </a:rPr>
              <a:t> yazacaksan sen, "</a:t>
            </a:r>
            <a:r>
              <a:rPr lang="tr-TR" sz="1200" dirty="0">
                <a:solidFill>
                  <a:srgbClr val="000000"/>
                </a:solidFill>
                <a:hlinkClick r:id="rId3"/>
              </a:rPr>
              <a:t>klitoris </a:t>
            </a:r>
            <a:r>
              <a:rPr lang="tr-TR" sz="1200" dirty="0" err="1">
                <a:solidFill>
                  <a:srgbClr val="000000"/>
                </a:solidFill>
                <a:hlinkClick r:id="rId3"/>
              </a:rPr>
              <a:t>diyaloglari</a:t>
            </a:r>
            <a:r>
              <a:rPr lang="tr-TR" sz="1200" dirty="0" err="1">
                <a:solidFill>
                  <a:srgbClr val="000000"/>
                </a:solidFill>
              </a:rPr>
              <a:t>"ni</a:t>
            </a:r>
            <a:r>
              <a:rPr lang="tr-TR" sz="1200" dirty="0">
                <a:solidFill>
                  <a:srgbClr val="000000"/>
                </a:solidFill>
              </a:rPr>
              <a:t> </a:t>
            </a:r>
            <a:r>
              <a:rPr lang="tr-TR" sz="1200" dirty="0" err="1">
                <a:solidFill>
                  <a:srgbClr val="000000"/>
                </a:solidFill>
              </a:rPr>
              <a:t>yazacaktin</a:t>
            </a:r>
            <a:r>
              <a:rPr lang="tr-TR" sz="1200" dirty="0">
                <a:solidFill>
                  <a:srgbClr val="000000"/>
                </a:solidFill>
              </a:rPr>
              <a:t> </a:t>
            </a:r>
            <a:r>
              <a:rPr lang="tr-TR" sz="1200" dirty="0" err="1">
                <a:solidFill>
                  <a:srgbClr val="000000"/>
                </a:solidFill>
              </a:rPr>
              <a:t>kardesim</a:t>
            </a:r>
            <a:r>
              <a:rPr lang="tr-TR" sz="1200" dirty="0">
                <a:solidFill>
                  <a:srgbClr val="000000"/>
                </a:solidFill>
              </a:rPr>
              <a:t>.</a:t>
            </a:r>
            <a:br>
              <a:rPr lang="tr-TR" sz="1200" dirty="0">
                <a:solidFill>
                  <a:srgbClr val="000000"/>
                </a:solidFill>
              </a:rPr>
            </a:br>
            <a:r>
              <a:rPr lang="tr-TR" sz="1200" dirty="0">
                <a:solidFill>
                  <a:srgbClr val="000000"/>
                </a:solidFill>
              </a:rPr>
              <a:t/>
            </a:r>
            <a:br>
              <a:rPr lang="tr-TR" sz="1200" dirty="0">
                <a:solidFill>
                  <a:srgbClr val="000000"/>
                </a:solidFill>
              </a:rPr>
            </a:br>
            <a:r>
              <a:rPr lang="tr-TR" sz="1200" dirty="0">
                <a:solidFill>
                  <a:srgbClr val="000000"/>
                </a:solidFill>
              </a:rPr>
              <a:t>simdi </a:t>
            </a:r>
            <a:r>
              <a:rPr lang="tr-TR" sz="1200" dirty="0" err="1">
                <a:solidFill>
                  <a:srgbClr val="000000"/>
                </a:solidFill>
              </a:rPr>
              <a:t>sey</a:t>
            </a:r>
            <a:r>
              <a:rPr lang="tr-TR" sz="1200" dirty="0">
                <a:solidFill>
                  <a:srgbClr val="000000"/>
                </a:solidFill>
              </a:rPr>
              <a:t> konusuna gelelim: vajinal orgazm birincil midir? nedir.. simdi </a:t>
            </a:r>
            <a:r>
              <a:rPr lang="tr-TR" sz="1200" dirty="0" err="1">
                <a:solidFill>
                  <a:srgbClr val="000000"/>
                </a:solidFill>
              </a:rPr>
              <a:t>uremek</a:t>
            </a:r>
            <a:r>
              <a:rPr lang="tr-TR" sz="1200" dirty="0">
                <a:solidFill>
                  <a:srgbClr val="000000"/>
                </a:solidFill>
              </a:rPr>
              <a:t> </a:t>
            </a:r>
            <a:r>
              <a:rPr lang="tr-TR" sz="1200" dirty="0" err="1">
                <a:solidFill>
                  <a:srgbClr val="000000"/>
                </a:solidFill>
              </a:rPr>
              <a:t>icin</a:t>
            </a:r>
            <a:r>
              <a:rPr lang="tr-TR" sz="1200" dirty="0">
                <a:solidFill>
                  <a:srgbClr val="000000"/>
                </a:solidFill>
              </a:rPr>
              <a:t>, </a:t>
            </a:r>
            <a:r>
              <a:rPr lang="tr-TR" sz="1200" dirty="0" err="1">
                <a:solidFill>
                  <a:srgbClr val="000000"/>
                </a:solidFill>
              </a:rPr>
              <a:t>cocuk</a:t>
            </a:r>
            <a:r>
              <a:rPr lang="tr-TR" sz="1200" dirty="0">
                <a:solidFill>
                  <a:srgbClr val="000000"/>
                </a:solidFill>
              </a:rPr>
              <a:t> </a:t>
            </a:r>
            <a:r>
              <a:rPr lang="tr-TR" sz="1200" dirty="0" err="1">
                <a:solidFill>
                  <a:srgbClr val="000000"/>
                </a:solidFill>
              </a:rPr>
              <a:t>dogurmak</a:t>
            </a:r>
            <a:r>
              <a:rPr lang="tr-TR" sz="1200" dirty="0">
                <a:solidFill>
                  <a:srgbClr val="000000"/>
                </a:solidFill>
              </a:rPr>
              <a:t> </a:t>
            </a:r>
            <a:r>
              <a:rPr lang="tr-TR" sz="1200" dirty="0" err="1">
                <a:solidFill>
                  <a:srgbClr val="000000"/>
                </a:solidFill>
              </a:rPr>
              <a:t>icin</a:t>
            </a:r>
            <a:r>
              <a:rPr lang="tr-TR" sz="1200" dirty="0">
                <a:solidFill>
                  <a:srgbClr val="000000"/>
                </a:solidFill>
              </a:rPr>
              <a:t> </a:t>
            </a:r>
            <a:r>
              <a:rPr lang="tr-TR" sz="1200" dirty="0" err="1">
                <a:solidFill>
                  <a:srgbClr val="000000"/>
                </a:solidFill>
              </a:rPr>
              <a:t>yapilmasi</a:t>
            </a:r>
            <a:r>
              <a:rPr lang="tr-TR" sz="1200" dirty="0">
                <a:solidFill>
                  <a:srgbClr val="000000"/>
                </a:solidFill>
              </a:rPr>
              <a:t> gerekenleri </a:t>
            </a:r>
            <a:r>
              <a:rPr lang="tr-TR" sz="1200" dirty="0" err="1">
                <a:solidFill>
                  <a:srgbClr val="000000"/>
                </a:solidFill>
              </a:rPr>
              <a:t>artik</a:t>
            </a:r>
            <a:r>
              <a:rPr lang="tr-TR" sz="1200" dirty="0">
                <a:solidFill>
                  <a:srgbClr val="000000"/>
                </a:solidFill>
              </a:rPr>
              <a:t> biliyoruz. </a:t>
            </a:r>
            <a:r>
              <a:rPr lang="tr-TR" sz="1200" dirty="0" err="1">
                <a:solidFill>
                  <a:srgbClr val="000000"/>
                </a:solidFill>
              </a:rPr>
              <a:t>bunlari</a:t>
            </a:r>
            <a:r>
              <a:rPr lang="tr-TR" sz="1200" dirty="0">
                <a:solidFill>
                  <a:srgbClr val="000000"/>
                </a:solidFill>
              </a:rPr>
              <a:t> burada saymaya </a:t>
            </a:r>
            <a:r>
              <a:rPr lang="tr-TR" sz="1200" dirty="0" err="1">
                <a:solidFill>
                  <a:srgbClr val="000000"/>
                </a:solidFill>
              </a:rPr>
              <a:t>luzum</a:t>
            </a:r>
            <a:r>
              <a:rPr lang="tr-TR" sz="1200" dirty="0">
                <a:solidFill>
                  <a:srgbClr val="000000"/>
                </a:solidFill>
              </a:rPr>
              <a:t> </a:t>
            </a:r>
            <a:r>
              <a:rPr lang="tr-TR" sz="1200" dirty="0" err="1">
                <a:solidFill>
                  <a:srgbClr val="000000"/>
                </a:solidFill>
              </a:rPr>
              <a:t>gormuyorum</a:t>
            </a:r>
            <a:r>
              <a:rPr lang="tr-TR" sz="1200" dirty="0">
                <a:solidFill>
                  <a:srgbClr val="000000"/>
                </a:solidFill>
              </a:rPr>
              <a:t>. fakat erkekte, hem </a:t>
            </a:r>
            <a:r>
              <a:rPr lang="tr-TR" sz="1200" dirty="0" err="1">
                <a:solidFill>
                  <a:srgbClr val="000000"/>
                </a:solidFill>
              </a:rPr>
              <a:t>ureme</a:t>
            </a:r>
            <a:r>
              <a:rPr lang="tr-TR" sz="1200" dirty="0">
                <a:solidFill>
                  <a:srgbClr val="000000"/>
                </a:solidFill>
              </a:rPr>
              <a:t> hem zevk alma </a:t>
            </a:r>
            <a:r>
              <a:rPr lang="tr-TR" sz="1200" dirty="0" err="1">
                <a:solidFill>
                  <a:srgbClr val="000000"/>
                </a:solidFill>
              </a:rPr>
              <a:t>bilesenleri</a:t>
            </a:r>
            <a:r>
              <a:rPr lang="tr-TR" sz="1200" dirty="0">
                <a:solidFill>
                  <a:srgbClr val="000000"/>
                </a:solidFill>
              </a:rPr>
              <a:t>, tamamen ayni yerde </a:t>
            </a:r>
            <a:r>
              <a:rPr lang="tr-TR" sz="1200" dirty="0" err="1">
                <a:solidFill>
                  <a:srgbClr val="000000"/>
                </a:solidFill>
              </a:rPr>
              <a:t>toplanmis</a:t>
            </a:r>
            <a:r>
              <a:rPr lang="tr-TR" sz="1200" dirty="0">
                <a:solidFill>
                  <a:srgbClr val="000000"/>
                </a:solidFill>
              </a:rPr>
              <a:t>. ama </a:t>
            </a:r>
            <a:r>
              <a:rPr lang="tr-TR" sz="1200" dirty="0" err="1">
                <a:solidFill>
                  <a:srgbClr val="000000"/>
                </a:solidFill>
              </a:rPr>
              <a:t>kadinlarda</a:t>
            </a:r>
            <a:r>
              <a:rPr lang="tr-TR" sz="1200" dirty="0">
                <a:solidFill>
                  <a:srgbClr val="000000"/>
                </a:solidFill>
              </a:rPr>
              <a:t> </a:t>
            </a:r>
            <a:r>
              <a:rPr lang="tr-TR" sz="1200" dirty="0" err="1">
                <a:solidFill>
                  <a:srgbClr val="000000"/>
                </a:solidFill>
              </a:rPr>
              <a:t>oyle</a:t>
            </a:r>
            <a:r>
              <a:rPr lang="tr-TR" sz="1200" dirty="0">
                <a:solidFill>
                  <a:srgbClr val="000000"/>
                </a:solidFill>
              </a:rPr>
              <a:t> </a:t>
            </a:r>
            <a:r>
              <a:rPr lang="tr-TR" sz="1200" dirty="0" err="1">
                <a:solidFill>
                  <a:srgbClr val="000000"/>
                </a:solidFill>
              </a:rPr>
              <a:t>degil</a:t>
            </a:r>
            <a:r>
              <a:rPr lang="tr-TR" sz="1200" dirty="0">
                <a:solidFill>
                  <a:srgbClr val="000000"/>
                </a:solidFill>
              </a:rPr>
              <a:t>. sen zevk alma </a:t>
            </a:r>
            <a:r>
              <a:rPr lang="tr-TR" sz="1200" dirty="0" err="1">
                <a:solidFill>
                  <a:srgbClr val="000000"/>
                </a:solidFill>
              </a:rPr>
              <a:t>kismini</a:t>
            </a:r>
            <a:r>
              <a:rPr lang="tr-TR" sz="1200" dirty="0">
                <a:solidFill>
                  <a:srgbClr val="000000"/>
                </a:solidFill>
              </a:rPr>
              <a:t> </a:t>
            </a:r>
            <a:r>
              <a:rPr lang="tr-TR" sz="1200" dirty="0" err="1">
                <a:solidFill>
                  <a:srgbClr val="000000"/>
                </a:solidFill>
              </a:rPr>
              <a:t>ayir</a:t>
            </a:r>
            <a:r>
              <a:rPr lang="tr-TR" sz="1200" dirty="0">
                <a:solidFill>
                  <a:srgbClr val="000000"/>
                </a:solidFill>
              </a:rPr>
              <a:t> (niyeyse) </a:t>
            </a:r>
            <a:r>
              <a:rPr lang="tr-TR" sz="1200" dirty="0" err="1">
                <a:solidFill>
                  <a:srgbClr val="000000"/>
                </a:solidFill>
              </a:rPr>
              <a:t>cocuk</a:t>
            </a:r>
            <a:r>
              <a:rPr lang="tr-TR" sz="1200" dirty="0">
                <a:solidFill>
                  <a:srgbClr val="000000"/>
                </a:solidFill>
              </a:rPr>
              <a:t> </a:t>
            </a:r>
            <a:r>
              <a:rPr lang="tr-TR" sz="1200" dirty="0" err="1">
                <a:solidFill>
                  <a:srgbClr val="000000"/>
                </a:solidFill>
              </a:rPr>
              <a:t>dogurma</a:t>
            </a:r>
            <a:r>
              <a:rPr lang="tr-TR" sz="1200" dirty="0">
                <a:solidFill>
                  <a:srgbClr val="000000"/>
                </a:solidFill>
              </a:rPr>
              <a:t> ve "zevk verme" </a:t>
            </a:r>
            <a:r>
              <a:rPr lang="tr-TR" sz="1200" dirty="0" err="1">
                <a:solidFill>
                  <a:srgbClr val="000000"/>
                </a:solidFill>
              </a:rPr>
              <a:t>kismini</a:t>
            </a:r>
            <a:r>
              <a:rPr lang="tr-TR" sz="1200" dirty="0">
                <a:solidFill>
                  <a:srgbClr val="000000"/>
                </a:solidFill>
              </a:rPr>
              <a:t> da </a:t>
            </a:r>
            <a:r>
              <a:rPr lang="tr-TR" sz="1200" dirty="0" err="1">
                <a:solidFill>
                  <a:srgbClr val="000000"/>
                </a:solidFill>
              </a:rPr>
              <a:t>ayir</a:t>
            </a:r>
            <a:r>
              <a:rPr lang="tr-TR" sz="1200" dirty="0">
                <a:solidFill>
                  <a:srgbClr val="000000"/>
                </a:solidFill>
              </a:rPr>
              <a:t> (</a:t>
            </a:r>
            <a:r>
              <a:rPr lang="tr-TR" sz="1200" dirty="0" err="1">
                <a:solidFill>
                  <a:srgbClr val="000000"/>
                </a:solidFill>
              </a:rPr>
              <a:t>gerci</a:t>
            </a:r>
            <a:r>
              <a:rPr lang="tr-TR" sz="1200" dirty="0">
                <a:solidFill>
                  <a:srgbClr val="000000"/>
                </a:solidFill>
              </a:rPr>
              <a:t> kilometrelerce uzak </a:t>
            </a:r>
            <a:r>
              <a:rPr lang="tr-TR" sz="1200" dirty="0" err="1">
                <a:solidFill>
                  <a:srgbClr val="000000"/>
                </a:solidFill>
              </a:rPr>
              <a:t>degiller</a:t>
            </a:r>
            <a:r>
              <a:rPr lang="tr-TR" sz="1200" dirty="0">
                <a:solidFill>
                  <a:srgbClr val="000000"/>
                </a:solidFill>
              </a:rPr>
              <a:t>, birbirlerinden etkileniyorlar), neyse buradaki basit </a:t>
            </a:r>
            <a:r>
              <a:rPr lang="tr-TR" sz="1200" dirty="0" err="1">
                <a:solidFill>
                  <a:srgbClr val="000000"/>
                </a:solidFill>
              </a:rPr>
              <a:t>argumanimi</a:t>
            </a:r>
            <a:r>
              <a:rPr lang="tr-TR" sz="1200" dirty="0">
                <a:solidFill>
                  <a:srgbClr val="000000"/>
                </a:solidFill>
              </a:rPr>
              <a:t> </a:t>
            </a:r>
            <a:r>
              <a:rPr lang="tr-TR" sz="1200" dirty="0" err="1">
                <a:solidFill>
                  <a:srgbClr val="000000"/>
                </a:solidFill>
              </a:rPr>
              <a:t>anladiniz</a:t>
            </a:r>
            <a:r>
              <a:rPr lang="tr-TR" sz="1200" dirty="0">
                <a:solidFill>
                  <a:srgbClr val="000000"/>
                </a:solidFill>
              </a:rPr>
              <a:t>. gelelim </a:t>
            </a:r>
            <a:r>
              <a:rPr lang="tr-TR" sz="1200" dirty="0" err="1">
                <a:solidFill>
                  <a:srgbClr val="000000"/>
                </a:solidFill>
              </a:rPr>
              <a:t>nevrotiklik</a:t>
            </a:r>
            <a:r>
              <a:rPr lang="tr-TR" sz="1200" dirty="0">
                <a:solidFill>
                  <a:srgbClr val="000000"/>
                </a:solidFill>
              </a:rPr>
              <a:t> falan filan tespitlerine:</a:t>
            </a:r>
            <a:br>
              <a:rPr lang="tr-TR" sz="1200" dirty="0">
                <a:solidFill>
                  <a:srgbClr val="000000"/>
                </a:solidFill>
              </a:rPr>
            </a:br>
            <a:r>
              <a:rPr lang="tr-TR" sz="1200" dirty="0">
                <a:solidFill>
                  <a:srgbClr val="000000"/>
                </a:solidFill>
              </a:rPr>
              <a:t/>
            </a:r>
            <a:br>
              <a:rPr lang="tr-TR" sz="1200" dirty="0">
                <a:solidFill>
                  <a:srgbClr val="000000"/>
                </a:solidFill>
              </a:rPr>
            </a:br>
            <a:r>
              <a:rPr lang="tr-TR" sz="1200" dirty="0">
                <a:solidFill>
                  <a:srgbClr val="000000"/>
                </a:solidFill>
              </a:rPr>
              <a:t>bence esas nevrozu yaratan, </a:t>
            </a:r>
            <a:r>
              <a:rPr lang="tr-TR" sz="1200" dirty="0" err="1">
                <a:solidFill>
                  <a:srgbClr val="000000"/>
                </a:solidFill>
              </a:rPr>
              <a:t>kadinlarin</a:t>
            </a:r>
            <a:r>
              <a:rPr lang="tr-TR" sz="1200" dirty="0">
                <a:solidFill>
                  <a:srgbClr val="000000"/>
                </a:solidFill>
              </a:rPr>
              <a:t> </a:t>
            </a:r>
            <a:r>
              <a:rPr lang="tr-TR" sz="1200" dirty="0" err="1">
                <a:solidFill>
                  <a:srgbClr val="000000"/>
                </a:solidFill>
              </a:rPr>
              <a:t>kisitlanmisligidir</a:t>
            </a:r>
            <a:r>
              <a:rPr lang="tr-TR" sz="1200" dirty="0">
                <a:solidFill>
                  <a:srgbClr val="000000"/>
                </a:solidFill>
              </a:rPr>
              <a:t>. sen o bilgiyi </a:t>
            </a:r>
            <a:r>
              <a:rPr lang="tr-TR" sz="1200" dirty="0" err="1">
                <a:solidFill>
                  <a:srgbClr val="000000"/>
                </a:solidFill>
              </a:rPr>
              <a:t>kadinin</a:t>
            </a:r>
            <a:r>
              <a:rPr lang="tr-TR" sz="1200" dirty="0">
                <a:solidFill>
                  <a:srgbClr val="000000"/>
                </a:solidFill>
              </a:rPr>
              <a:t> </a:t>
            </a:r>
            <a:r>
              <a:rPr lang="tr-TR" sz="1200" dirty="0" err="1">
                <a:solidFill>
                  <a:srgbClr val="000000"/>
                </a:solidFill>
              </a:rPr>
              <a:t>kesfetmesine</a:t>
            </a:r>
            <a:r>
              <a:rPr lang="tr-TR" sz="1200" dirty="0">
                <a:solidFill>
                  <a:srgbClr val="000000"/>
                </a:solidFill>
              </a:rPr>
              <a:t> izin verme. oyun </a:t>
            </a:r>
            <a:r>
              <a:rPr lang="tr-TR" sz="1200" dirty="0" err="1">
                <a:solidFill>
                  <a:srgbClr val="000000"/>
                </a:solidFill>
              </a:rPr>
              <a:t>oynayamasin</a:t>
            </a:r>
            <a:r>
              <a:rPr lang="tr-TR" sz="1200" dirty="0">
                <a:solidFill>
                  <a:srgbClr val="000000"/>
                </a:solidFill>
              </a:rPr>
              <a:t> senin gibi </a:t>
            </a:r>
            <a:r>
              <a:rPr lang="tr-TR" sz="1200" dirty="0" err="1">
                <a:solidFill>
                  <a:srgbClr val="000000"/>
                </a:solidFill>
              </a:rPr>
              <a:t>cocuklugunda</a:t>
            </a:r>
            <a:r>
              <a:rPr lang="tr-TR" sz="1200" dirty="0">
                <a:solidFill>
                  <a:srgbClr val="000000"/>
                </a:solidFill>
              </a:rPr>
              <a:t>,</a:t>
            </a:r>
            <a:br>
              <a:rPr lang="tr-TR" sz="1200" dirty="0">
                <a:solidFill>
                  <a:srgbClr val="000000"/>
                </a:solidFill>
              </a:rPr>
            </a:br>
            <a:r>
              <a:rPr lang="tr-TR" sz="1200" dirty="0">
                <a:solidFill>
                  <a:srgbClr val="000000"/>
                </a:solidFill>
              </a:rPr>
              <a:t>(</a:t>
            </a:r>
            <a:r>
              <a:rPr lang="tr-TR" sz="1200" dirty="0" err="1">
                <a:solidFill>
                  <a:srgbClr val="000000"/>
                </a:solidFill>
              </a:rPr>
              <a:t>bkz</a:t>
            </a:r>
            <a:r>
              <a:rPr lang="tr-TR" sz="1200" dirty="0">
                <a:solidFill>
                  <a:srgbClr val="000000"/>
                </a:solidFill>
              </a:rPr>
              <a:t>: </a:t>
            </a:r>
            <a:r>
              <a:rPr lang="tr-TR" sz="1200" dirty="0">
                <a:solidFill>
                  <a:srgbClr val="000000"/>
                </a:solidFill>
                <a:hlinkClick r:id="rId4"/>
              </a:rPr>
              <a:t>onunu </a:t>
            </a:r>
            <a:r>
              <a:rPr lang="tr-TR" sz="1200" dirty="0" err="1">
                <a:solidFill>
                  <a:srgbClr val="000000"/>
                </a:solidFill>
                <a:hlinkClick r:id="rId4"/>
              </a:rPr>
              <a:t>kaldirip</a:t>
            </a:r>
            <a:r>
              <a:rPr lang="tr-TR" sz="1200" dirty="0">
                <a:solidFill>
                  <a:srgbClr val="000000"/>
                </a:solidFill>
                <a:hlinkClick r:id="rId4"/>
              </a:rPr>
              <a:t> </a:t>
            </a:r>
            <a:r>
              <a:rPr lang="tr-TR" sz="1200" dirty="0" err="1">
                <a:solidFill>
                  <a:srgbClr val="000000"/>
                </a:solidFill>
                <a:hlinkClick r:id="rId4"/>
              </a:rPr>
              <a:t>kac</a:t>
            </a:r>
            <a:r>
              <a:rPr lang="tr-TR" sz="1200" dirty="0">
                <a:solidFill>
                  <a:srgbClr val="000000"/>
                </a:solidFill>
                <a:hlinkClick r:id="rId4"/>
              </a:rPr>
              <a:t> pedal gidiyorsun/#6348611</a:t>
            </a:r>
            <a:r>
              <a:rPr lang="tr-TR" sz="1200" dirty="0">
                <a:solidFill>
                  <a:srgbClr val="000000"/>
                </a:solidFill>
              </a:rPr>
              <a:t>)</a:t>
            </a:r>
            <a:br>
              <a:rPr lang="tr-TR" sz="1200" dirty="0">
                <a:solidFill>
                  <a:srgbClr val="000000"/>
                </a:solidFill>
              </a:rPr>
            </a:br>
            <a:r>
              <a:rPr lang="tr-TR" sz="1200" dirty="0">
                <a:solidFill>
                  <a:srgbClr val="000000"/>
                </a:solidFill>
              </a:rPr>
              <a:t>beraber </a:t>
            </a:r>
            <a:r>
              <a:rPr lang="tr-TR" sz="1200" dirty="0" err="1">
                <a:solidFill>
                  <a:srgbClr val="000000"/>
                </a:solidFill>
              </a:rPr>
              <a:t>toplanip</a:t>
            </a:r>
            <a:r>
              <a:rPr lang="tr-TR" sz="1200" dirty="0">
                <a:solidFill>
                  <a:srgbClr val="000000"/>
                </a:solidFill>
              </a:rPr>
              <a:t> </a:t>
            </a:r>
            <a:r>
              <a:rPr lang="tr-TR" sz="1200" dirty="0" err="1">
                <a:solidFill>
                  <a:srgbClr val="000000"/>
                </a:solidFill>
              </a:rPr>
              <a:t>kac</a:t>
            </a:r>
            <a:r>
              <a:rPr lang="tr-TR" sz="1200" dirty="0">
                <a:solidFill>
                  <a:srgbClr val="000000"/>
                </a:solidFill>
              </a:rPr>
              <a:t> santim ileri </a:t>
            </a:r>
            <a:r>
              <a:rPr lang="tr-TR" sz="1200" dirty="0" err="1">
                <a:solidFill>
                  <a:srgbClr val="000000"/>
                </a:solidFill>
              </a:rPr>
              <a:t>attirdim</a:t>
            </a:r>
            <a:r>
              <a:rPr lang="tr-TR" sz="1200" dirty="0">
                <a:solidFill>
                  <a:srgbClr val="000000"/>
                </a:solidFill>
              </a:rPr>
              <a:t> falan gibi oyunlar. ondan sonra, </a:t>
            </a:r>
            <a:r>
              <a:rPr lang="tr-TR" sz="1200" dirty="0" err="1">
                <a:solidFill>
                  <a:srgbClr val="000000"/>
                </a:solidFill>
              </a:rPr>
              <a:t>gec</a:t>
            </a:r>
            <a:r>
              <a:rPr lang="tr-TR" sz="1200" dirty="0">
                <a:solidFill>
                  <a:srgbClr val="000000"/>
                </a:solidFill>
              </a:rPr>
              <a:t> de olsa </a:t>
            </a:r>
            <a:r>
              <a:rPr lang="tr-TR" sz="1200" dirty="0" err="1">
                <a:solidFill>
                  <a:srgbClr val="000000"/>
                </a:solidFill>
              </a:rPr>
              <a:t>kesfetmek</a:t>
            </a:r>
            <a:r>
              <a:rPr lang="tr-TR" sz="1200" dirty="0">
                <a:solidFill>
                  <a:srgbClr val="000000"/>
                </a:solidFill>
              </a:rPr>
              <a:t> </a:t>
            </a:r>
            <a:r>
              <a:rPr lang="tr-TR" sz="1200" dirty="0" err="1">
                <a:solidFill>
                  <a:srgbClr val="000000"/>
                </a:solidFill>
              </a:rPr>
              <a:t>icin</a:t>
            </a:r>
            <a:r>
              <a:rPr lang="tr-TR" sz="1200" dirty="0">
                <a:solidFill>
                  <a:srgbClr val="000000"/>
                </a:solidFill>
              </a:rPr>
              <a:t> </a:t>
            </a:r>
            <a:r>
              <a:rPr lang="tr-TR" sz="1200" dirty="0" err="1">
                <a:solidFill>
                  <a:srgbClr val="000000"/>
                </a:solidFill>
              </a:rPr>
              <a:t>cirpinani</a:t>
            </a:r>
            <a:r>
              <a:rPr lang="tr-TR" sz="1200" dirty="0">
                <a:solidFill>
                  <a:srgbClr val="000000"/>
                </a:solidFill>
              </a:rPr>
              <a:t>, "</a:t>
            </a:r>
            <a:r>
              <a:rPr lang="tr-TR" sz="1200" dirty="0" err="1">
                <a:solidFill>
                  <a:srgbClr val="000000"/>
                </a:solidFill>
              </a:rPr>
              <a:t>klitoral</a:t>
            </a:r>
            <a:r>
              <a:rPr lang="tr-TR" sz="1200" dirty="0">
                <a:solidFill>
                  <a:srgbClr val="000000"/>
                </a:solidFill>
              </a:rPr>
              <a:t> orgazm yetersizdir.. bak </a:t>
            </a:r>
            <a:r>
              <a:rPr lang="tr-TR" sz="1200" dirty="0" err="1">
                <a:solidFill>
                  <a:srgbClr val="000000"/>
                </a:solidFill>
              </a:rPr>
              <a:t>cok</a:t>
            </a:r>
            <a:r>
              <a:rPr lang="tr-TR" sz="1200" dirty="0">
                <a:solidFill>
                  <a:srgbClr val="000000"/>
                </a:solidFill>
              </a:rPr>
              <a:t> yaparsan </a:t>
            </a:r>
            <a:r>
              <a:rPr lang="tr-TR" sz="1200" dirty="0" err="1">
                <a:solidFill>
                  <a:srgbClr val="000000"/>
                </a:solidFill>
              </a:rPr>
              <a:t>nevrotik</a:t>
            </a:r>
            <a:r>
              <a:rPr lang="tr-TR" sz="1200" dirty="0">
                <a:solidFill>
                  <a:srgbClr val="000000"/>
                </a:solidFill>
              </a:rPr>
              <a:t> </a:t>
            </a:r>
            <a:r>
              <a:rPr lang="tr-TR" sz="1200" dirty="0" err="1">
                <a:solidFill>
                  <a:srgbClr val="000000"/>
                </a:solidFill>
              </a:rPr>
              <a:t>kalirsin</a:t>
            </a:r>
            <a:r>
              <a:rPr lang="tr-TR" sz="1200" dirty="0">
                <a:solidFill>
                  <a:srgbClr val="000000"/>
                </a:solidFill>
              </a:rPr>
              <a:t>" diye </a:t>
            </a:r>
            <a:r>
              <a:rPr lang="tr-TR" sz="1200" dirty="0" err="1">
                <a:solidFill>
                  <a:srgbClr val="000000"/>
                </a:solidFill>
              </a:rPr>
              <a:t>kisitla</a:t>
            </a:r>
            <a:r>
              <a:rPr lang="tr-TR" sz="1200" dirty="0">
                <a:solidFill>
                  <a:srgbClr val="000000"/>
                </a:solidFill>
              </a:rPr>
              <a:t>. onu bastan </a:t>
            </a:r>
            <a:r>
              <a:rPr lang="tr-TR" sz="1200" dirty="0" err="1">
                <a:solidFill>
                  <a:srgbClr val="000000"/>
                </a:solidFill>
              </a:rPr>
              <a:t>dusunecektiniz</a:t>
            </a:r>
            <a:r>
              <a:rPr lang="tr-TR" sz="1200" dirty="0">
                <a:solidFill>
                  <a:srgbClr val="000000"/>
                </a:solidFill>
              </a:rPr>
              <a:t> </a:t>
            </a:r>
            <a:r>
              <a:rPr lang="tr-TR" sz="1200" dirty="0" err="1">
                <a:solidFill>
                  <a:srgbClr val="000000"/>
                </a:solidFill>
              </a:rPr>
              <a:t>kardesim</a:t>
            </a:r>
            <a:r>
              <a:rPr lang="tr-TR" sz="1200" dirty="0">
                <a:solidFill>
                  <a:srgbClr val="000000"/>
                </a:solidFill>
              </a:rPr>
              <a:t>.</a:t>
            </a:r>
            <a:br>
              <a:rPr lang="tr-TR" sz="1200" dirty="0">
                <a:solidFill>
                  <a:srgbClr val="000000"/>
                </a:solidFill>
              </a:rPr>
            </a:br>
            <a:r>
              <a:rPr lang="tr-TR" sz="1200" dirty="0">
                <a:solidFill>
                  <a:srgbClr val="000000"/>
                </a:solidFill>
              </a:rPr>
              <a:t/>
            </a:r>
            <a:br>
              <a:rPr lang="tr-TR" sz="1200" dirty="0">
                <a:solidFill>
                  <a:srgbClr val="000000"/>
                </a:solidFill>
              </a:rPr>
            </a:br>
            <a:r>
              <a:rPr lang="tr-TR" sz="1200" dirty="0" err="1">
                <a:solidFill>
                  <a:srgbClr val="000000"/>
                </a:solidFill>
              </a:rPr>
              <a:t>egosantriklik</a:t>
            </a:r>
            <a:r>
              <a:rPr lang="tr-TR" sz="1200" dirty="0">
                <a:solidFill>
                  <a:srgbClr val="000000"/>
                </a:solidFill>
              </a:rPr>
              <a:t> konusu mesela: yani </a:t>
            </a:r>
            <a:r>
              <a:rPr lang="tr-TR" sz="1200" dirty="0" err="1">
                <a:solidFill>
                  <a:srgbClr val="000000"/>
                </a:solidFill>
              </a:rPr>
              <a:t>erkegin</a:t>
            </a:r>
            <a:r>
              <a:rPr lang="tr-TR" sz="1200" dirty="0">
                <a:solidFill>
                  <a:srgbClr val="000000"/>
                </a:solidFill>
              </a:rPr>
              <a:t> ya </a:t>
            </a:r>
            <a:r>
              <a:rPr lang="tr-TR" sz="1200" dirty="0" err="1">
                <a:solidFill>
                  <a:srgbClr val="000000"/>
                </a:solidFill>
              </a:rPr>
              <a:t>allah</a:t>
            </a:r>
            <a:r>
              <a:rPr lang="tr-TR" sz="1200" dirty="0">
                <a:solidFill>
                  <a:srgbClr val="000000"/>
                </a:solidFill>
              </a:rPr>
              <a:t> eline kuvvet penise </a:t>
            </a:r>
            <a:r>
              <a:rPr lang="tr-TR" sz="1200" dirty="0" err="1">
                <a:solidFill>
                  <a:srgbClr val="000000"/>
                </a:solidFill>
              </a:rPr>
              <a:t>odaklanirken</a:t>
            </a:r>
            <a:r>
              <a:rPr lang="tr-TR" sz="1200" dirty="0">
                <a:solidFill>
                  <a:srgbClr val="000000"/>
                </a:solidFill>
              </a:rPr>
              <a:t> egosantrik </a:t>
            </a:r>
            <a:r>
              <a:rPr lang="tr-TR" sz="1200" dirty="0" err="1">
                <a:solidFill>
                  <a:srgbClr val="000000"/>
                </a:solidFill>
              </a:rPr>
              <a:t>olmasi</a:t>
            </a:r>
            <a:r>
              <a:rPr lang="tr-TR" sz="1200" dirty="0">
                <a:solidFill>
                  <a:srgbClr val="000000"/>
                </a:solidFill>
              </a:rPr>
              <a:t> </a:t>
            </a:r>
            <a:r>
              <a:rPr lang="tr-TR" sz="1200" dirty="0" err="1">
                <a:solidFill>
                  <a:srgbClr val="000000"/>
                </a:solidFill>
              </a:rPr>
              <a:t>hic</a:t>
            </a:r>
            <a:r>
              <a:rPr lang="tr-TR" sz="1200" dirty="0">
                <a:solidFill>
                  <a:srgbClr val="000000"/>
                </a:solidFill>
              </a:rPr>
              <a:t> </a:t>
            </a:r>
            <a:r>
              <a:rPr lang="tr-TR" sz="1200" dirty="0" err="1">
                <a:solidFill>
                  <a:srgbClr val="000000"/>
                </a:solidFill>
              </a:rPr>
              <a:t>sakincali</a:t>
            </a:r>
            <a:r>
              <a:rPr lang="tr-TR" sz="1200" dirty="0">
                <a:solidFill>
                  <a:srgbClr val="000000"/>
                </a:solidFill>
              </a:rPr>
              <a:t> </a:t>
            </a:r>
            <a:r>
              <a:rPr lang="tr-TR" sz="1200" dirty="0" err="1">
                <a:solidFill>
                  <a:srgbClr val="000000"/>
                </a:solidFill>
              </a:rPr>
              <a:t>degil</a:t>
            </a:r>
            <a:r>
              <a:rPr lang="tr-TR" sz="1200" dirty="0">
                <a:solidFill>
                  <a:srgbClr val="000000"/>
                </a:solidFill>
              </a:rPr>
              <a:t> de.. </a:t>
            </a:r>
            <a:r>
              <a:rPr lang="tr-TR" sz="1200" dirty="0" err="1">
                <a:solidFill>
                  <a:srgbClr val="000000"/>
                </a:solidFill>
              </a:rPr>
              <a:t>peh</a:t>
            </a:r>
            <a:r>
              <a:rPr lang="tr-TR" sz="1200" dirty="0">
                <a:solidFill>
                  <a:srgbClr val="000000"/>
                </a:solidFill>
              </a:rPr>
              <a:t> </a:t>
            </a:r>
            <a:r>
              <a:rPr lang="tr-TR" sz="1200" dirty="0" err="1">
                <a:solidFill>
                  <a:srgbClr val="000000"/>
                </a:solidFill>
              </a:rPr>
              <a:t>peh</a:t>
            </a:r>
            <a:r>
              <a:rPr lang="tr-TR" sz="1200" dirty="0">
                <a:solidFill>
                  <a:srgbClr val="000000"/>
                </a:solidFill>
              </a:rPr>
              <a:t> </a:t>
            </a:r>
            <a:r>
              <a:rPr lang="tr-TR" sz="1200" dirty="0" err="1">
                <a:solidFill>
                  <a:srgbClr val="000000"/>
                </a:solidFill>
              </a:rPr>
              <a:t>peh</a:t>
            </a:r>
            <a:r>
              <a:rPr lang="tr-TR" sz="1200" dirty="0">
                <a:solidFill>
                  <a:srgbClr val="000000"/>
                </a:solidFill>
              </a:rPr>
              <a:t> </a:t>
            </a:r>
            <a:r>
              <a:rPr lang="tr-TR" sz="1200" dirty="0" err="1">
                <a:solidFill>
                  <a:srgbClr val="000000"/>
                </a:solidFill>
              </a:rPr>
              <a:t>birakin</a:t>
            </a:r>
            <a:r>
              <a:rPr lang="tr-TR" sz="1200" dirty="0">
                <a:solidFill>
                  <a:srgbClr val="000000"/>
                </a:solidFill>
              </a:rPr>
              <a:t> yahu. </a:t>
            </a:r>
            <a:r>
              <a:rPr lang="tr-TR" sz="1200" dirty="0" err="1">
                <a:solidFill>
                  <a:srgbClr val="000000"/>
                </a:solidFill>
              </a:rPr>
              <a:t>cocuk</a:t>
            </a:r>
            <a:r>
              <a:rPr lang="tr-TR" sz="1200" dirty="0">
                <a:solidFill>
                  <a:srgbClr val="000000"/>
                </a:solidFill>
              </a:rPr>
              <a:t> </a:t>
            </a:r>
            <a:r>
              <a:rPr lang="tr-TR" sz="1200" dirty="0" err="1">
                <a:solidFill>
                  <a:srgbClr val="000000"/>
                </a:solidFill>
              </a:rPr>
              <a:t>guler</a:t>
            </a:r>
            <a:r>
              <a:rPr lang="tr-TR" sz="1200" dirty="0">
                <a:solidFill>
                  <a:srgbClr val="000000"/>
                </a:solidFill>
              </a:rPr>
              <a:t>.</a:t>
            </a:r>
            <a:br>
              <a:rPr lang="tr-TR" sz="1200" dirty="0">
                <a:solidFill>
                  <a:srgbClr val="000000"/>
                </a:solidFill>
              </a:rPr>
            </a:br>
            <a:r>
              <a:rPr lang="tr-TR" sz="1200" dirty="0">
                <a:solidFill>
                  <a:srgbClr val="000000"/>
                </a:solidFill>
              </a:rPr>
              <a:t/>
            </a:r>
            <a:br>
              <a:rPr lang="tr-TR" sz="1200" dirty="0">
                <a:solidFill>
                  <a:srgbClr val="000000"/>
                </a:solidFill>
              </a:rPr>
            </a:br>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44</a:t>
            </a:fld>
            <a:endParaRPr lang="tr-TR" altLang="tr-TR"/>
          </a:p>
        </p:txBody>
      </p:sp>
    </p:spTree>
    <p:extLst>
      <p:ext uri="{BB962C8B-B14F-4D97-AF65-F5344CB8AC3E}">
        <p14:creationId xmlns:p14="http://schemas.microsoft.com/office/powerpoint/2010/main" val="5652714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solidFill>
            <a:srgbClr val="92D050"/>
          </a:solidFill>
        </p:spPr>
        <p:txBody>
          <a:bodyPr/>
          <a:lstStyle/>
          <a:p>
            <a:pPr lvl="0"/>
            <a:r>
              <a:rPr lang="tr-TR" sz="1200" dirty="0">
                <a:solidFill>
                  <a:srgbClr val="000000"/>
                </a:solidFill>
              </a:rPr>
              <a:t>zevk </a:t>
            </a:r>
            <a:r>
              <a:rPr lang="tr-TR" sz="1200" dirty="0" err="1">
                <a:solidFill>
                  <a:srgbClr val="000000"/>
                </a:solidFill>
              </a:rPr>
              <a:t>kutsaldir</a:t>
            </a:r>
            <a:r>
              <a:rPr lang="tr-TR" sz="1200" dirty="0">
                <a:solidFill>
                  <a:srgbClr val="000000"/>
                </a:solidFill>
              </a:rPr>
              <a:t>. </a:t>
            </a:r>
            <a:r>
              <a:rPr lang="tr-TR" sz="1200" dirty="0" err="1">
                <a:solidFill>
                  <a:srgbClr val="000000"/>
                </a:solidFill>
              </a:rPr>
              <a:t>kadinlarin</a:t>
            </a:r>
            <a:r>
              <a:rPr lang="tr-TR" sz="1200" dirty="0">
                <a:solidFill>
                  <a:srgbClr val="000000"/>
                </a:solidFill>
              </a:rPr>
              <a:t> gizemi, </a:t>
            </a:r>
            <a:r>
              <a:rPr lang="tr-TR" sz="1200" dirty="0" err="1">
                <a:solidFill>
                  <a:srgbClr val="000000"/>
                </a:solidFill>
              </a:rPr>
              <a:t>aslinda</a:t>
            </a:r>
            <a:r>
              <a:rPr lang="tr-TR" sz="1200" dirty="0">
                <a:solidFill>
                  <a:srgbClr val="000000"/>
                </a:solidFill>
              </a:rPr>
              <a:t> kendilerini </a:t>
            </a:r>
            <a:r>
              <a:rPr lang="tr-TR" sz="1200" dirty="0" err="1">
                <a:solidFill>
                  <a:srgbClr val="000000"/>
                </a:solidFill>
              </a:rPr>
              <a:t>kesfetmek</a:t>
            </a:r>
            <a:r>
              <a:rPr lang="tr-TR" sz="1200" dirty="0">
                <a:solidFill>
                  <a:srgbClr val="000000"/>
                </a:solidFill>
              </a:rPr>
              <a:t> </a:t>
            </a:r>
            <a:r>
              <a:rPr lang="tr-TR" sz="1200" dirty="0" err="1">
                <a:solidFill>
                  <a:srgbClr val="000000"/>
                </a:solidFill>
              </a:rPr>
              <a:t>icin</a:t>
            </a:r>
            <a:r>
              <a:rPr lang="tr-TR" sz="1200" dirty="0">
                <a:solidFill>
                  <a:srgbClr val="000000"/>
                </a:solidFill>
              </a:rPr>
              <a:t> daha </a:t>
            </a:r>
            <a:r>
              <a:rPr lang="tr-TR" sz="1200" dirty="0" err="1">
                <a:solidFill>
                  <a:srgbClr val="000000"/>
                </a:solidFill>
              </a:rPr>
              <a:t>cok</a:t>
            </a:r>
            <a:r>
              <a:rPr lang="tr-TR" sz="1200" dirty="0">
                <a:solidFill>
                  <a:srgbClr val="000000"/>
                </a:solidFill>
              </a:rPr>
              <a:t> yol </a:t>
            </a:r>
            <a:r>
              <a:rPr lang="tr-TR" sz="1200" dirty="0" err="1">
                <a:solidFill>
                  <a:srgbClr val="000000"/>
                </a:solidFill>
              </a:rPr>
              <a:t>almalari</a:t>
            </a:r>
            <a:r>
              <a:rPr lang="tr-TR" sz="1200" dirty="0">
                <a:solidFill>
                  <a:srgbClr val="000000"/>
                </a:solidFill>
              </a:rPr>
              <a:t> gerekmesinden </a:t>
            </a:r>
            <a:r>
              <a:rPr lang="tr-TR" sz="1200" dirty="0" err="1">
                <a:solidFill>
                  <a:srgbClr val="000000"/>
                </a:solidFill>
              </a:rPr>
              <a:t>kaynaklaniyor</a:t>
            </a:r>
            <a:r>
              <a:rPr lang="tr-TR" sz="1200" dirty="0">
                <a:solidFill>
                  <a:srgbClr val="000000"/>
                </a:solidFill>
              </a:rPr>
              <a:t>. erkeklerin </a:t>
            </a:r>
            <a:r>
              <a:rPr lang="tr-TR" sz="1200" dirty="0" err="1">
                <a:solidFill>
                  <a:srgbClr val="000000"/>
                </a:solidFill>
              </a:rPr>
              <a:t>yaslari</a:t>
            </a:r>
            <a:r>
              <a:rPr lang="tr-TR" sz="1200" dirty="0">
                <a:solidFill>
                  <a:srgbClr val="000000"/>
                </a:solidFill>
              </a:rPr>
              <a:t> 15-16'yi </a:t>
            </a:r>
            <a:r>
              <a:rPr lang="tr-TR" sz="1200" dirty="0" err="1">
                <a:solidFill>
                  <a:srgbClr val="000000"/>
                </a:solidFill>
              </a:rPr>
              <a:t>gecince</a:t>
            </a:r>
            <a:r>
              <a:rPr lang="tr-TR" sz="1200" dirty="0">
                <a:solidFill>
                  <a:srgbClr val="000000"/>
                </a:solidFill>
              </a:rPr>
              <a:t> kendileri ile ilgili </a:t>
            </a:r>
            <a:r>
              <a:rPr lang="tr-TR" sz="1200" dirty="0" err="1">
                <a:solidFill>
                  <a:srgbClr val="000000"/>
                </a:solidFill>
              </a:rPr>
              <a:t>kesfedecekleri</a:t>
            </a:r>
            <a:r>
              <a:rPr lang="tr-TR" sz="1200" dirty="0">
                <a:solidFill>
                  <a:srgbClr val="000000"/>
                </a:solidFill>
              </a:rPr>
              <a:t> </a:t>
            </a:r>
            <a:r>
              <a:rPr lang="tr-TR" sz="1200" dirty="0" err="1">
                <a:solidFill>
                  <a:srgbClr val="000000"/>
                </a:solidFill>
              </a:rPr>
              <a:t>seyleri</a:t>
            </a:r>
            <a:r>
              <a:rPr lang="tr-TR" sz="1200" dirty="0">
                <a:solidFill>
                  <a:srgbClr val="000000"/>
                </a:solidFill>
              </a:rPr>
              <a:t> </a:t>
            </a:r>
            <a:r>
              <a:rPr lang="tr-TR" sz="1200" dirty="0" err="1">
                <a:solidFill>
                  <a:srgbClr val="000000"/>
                </a:solidFill>
              </a:rPr>
              <a:t>kalmiyor</a:t>
            </a:r>
            <a:r>
              <a:rPr lang="tr-TR" sz="1200" dirty="0">
                <a:solidFill>
                  <a:srgbClr val="000000"/>
                </a:solidFill>
              </a:rPr>
              <a:t>. </a:t>
            </a:r>
            <a:r>
              <a:rPr lang="tr-TR" sz="1200" dirty="0" err="1">
                <a:solidFill>
                  <a:srgbClr val="000000"/>
                </a:solidFill>
              </a:rPr>
              <a:t>sanirim</a:t>
            </a:r>
            <a:r>
              <a:rPr lang="tr-TR" sz="1200" dirty="0">
                <a:solidFill>
                  <a:srgbClr val="000000"/>
                </a:solidFill>
              </a:rPr>
              <a:t> bu </a:t>
            </a:r>
            <a:r>
              <a:rPr lang="tr-TR" sz="1200" dirty="0" err="1">
                <a:solidFill>
                  <a:srgbClr val="000000"/>
                </a:solidFill>
              </a:rPr>
              <a:t>kiskanclik</a:t>
            </a:r>
            <a:r>
              <a:rPr lang="tr-TR" sz="1200" dirty="0">
                <a:solidFill>
                  <a:srgbClr val="000000"/>
                </a:solidFill>
              </a:rPr>
              <a:t> verici </a:t>
            </a:r>
            <a:r>
              <a:rPr lang="tr-TR" sz="1200" dirty="0" err="1">
                <a:solidFill>
                  <a:srgbClr val="000000"/>
                </a:solidFill>
              </a:rPr>
              <a:t>birsey</a:t>
            </a:r>
            <a:r>
              <a:rPr lang="tr-TR" sz="1200" dirty="0">
                <a:solidFill>
                  <a:srgbClr val="000000"/>
                </a:solidFill>
              </a:rPr>
              <a:t>. ve </a:t>
            </a:r>
            <a:r>
              <a:rPr lang="tr-TR" sz="1200" dirty="0" err="1">
                <a:solidFill>
                  <a:srgbClr val="000000"/>
                </a:solidFill>
              </a:rPr>
              <a:t>kadinlarin</a:t>
            </a:r>
            <a:r>
              <a:rPr lang="tr-TR" sz="1200" dirty="0">
                <a:solidFill>
                  <a:srgbClr val="000000"/>
                </a:solidFill>
              </a:rPr>
              <a:t> gizli </a:t>
            </a:r>
            <a:r>
              <a:rPr lang="tr-TR" sz="1200" dirty="0" err="1">
                <a:solidFill>
                  <a:srgbClr val="000000"/>
                </a:solidFill>
              </a:rPr>
              <a:t>kalmis</a:t>
            </a:r>
            <a:r>
              <a:rPr lang="tr-TR" sz="1200" dirty="0">
                <a:solidFill>
                  <a:srgbClr val="000000"/>
                </a:solidFill>
              </a:rPr>
              <a:t> potansiyeli, </a:t>
            </a:r>
            <a:r>
              <a:rPr lang="tr-TR" sz="1200" dirty="0" err="1">
                <a:solidFill>
                  <a:srgbClr val="000000"/>
                </a:solidFill>
              </a:rPr>
              <a:t>caglar</a:t>
            </a:r>
            <a:r>
              <a:rPr lang="tr-TR" sz="1200" dirty="0">
                <a:solidFill>
                  <a:srgbClr val="000000"/>
                </a:solidFill>
              </a:rPr>
              <a:t> boyunca erkeklerin hem ilgisini </a:t>
            </a:r>
            <a:r>
              <a:rPr lang="tr-TR" sz="1200" dirty="0" err="1">
                <a:solidFill>
                  <a:srgbClr val="000000"/>
                </a:solidFill>
              </a:rPr>
              <a:t>cekmis</a:t>
            </a:r>
            <a:r>
              <a:rPr lang="tr-TR" sz="1200" dirty="0">
                <a:solidFill>
                  <a:srgbClr val="000000"/>
                </a:solidFill>
              </a:rPr>
              <a:t> ve </a:t>
            </a:r>
            <a:r>
              <a:rPr lang="tr-TR" sz="1200" dirty="0" err="1">
                <a:solidFill>
                  <a:srgbClr val="000000"/>
                </a:solidFill>
              </a:rPr>
              <a:t>buyulemis</a:t>
            </a:r>
            <a:r>
              <a:rPr lang="tr-TR" sz="1200" dirty="0">
                <a:solidFill>
                  <a:srgbClr val="000000"/>
                </a:solidFill>
              </a:rPr>
              <a:t> ama ayni zamanda </a:t>
            </a:r>
            <a:r>
              <a:rPr lang="tr-TR" sz="1200" dirty="0" err="1">
                <a:solidFill>
                  <a:srgbClr val="000000"/>
                </a:solidFill>
              </a:rPr>
              <a:t>odlerini</a:t>
            </a:r>
            <a:r>
              <a:rPr lang="tr-TR" sz="1200" dirty="0">
                <a:solidFill>
                  <a:srgbClr val="000000"/>
                </a:solidFill>
              </a:rPr>
              <a:t> </a:t>
            </a:r>
            <a:r>
              <a:rPr lang="tr-TR" sz="1200" dirty="0" err="1">
                <a:solidFill>
                  <a:srgbClr val="000000"/>
                </a:solidFill>
              </a:rPr>
              <a:t>patlatmis</a:t>
            </a:r>
            <a:r>
              <a:rPr lang="tr-TR" sz="1200" dirty="0">
                <a:solidFill>
                  <a:srgbClr val="000000"/>
                </a:solidFill>
              </a:rPr>
              <a:t>.</a:t>
            </a:r>
            <a:br>
              <a:rPr lang="tr-TR" sz="1200" dirty="0">
                <a:solidFill>
                  <a:srgbClr val="000000"/>
                </a:solidFill>
              </a:rPr>
            </a:br>
            <a:r>
              <a:rPr lang="tr-TR" sz="1200" dirty="0">
                <a:solidFill>
                  <a:srgbClr val="000000"/>
                </a:solidFill>
              </a:rPr>
              <a:t/>
            </a:r>
            <a:br>
              <a:rPr lang="tr-TR" sz="1200" dirty="0">
                <a:solidFill>
                  <a:srgbClr val="000000"/>
                </a:solidFill>
              </a:rPr>
            </a:br>
            <a:r>
              <a:rPr lang="tr-TR" sz="1200" dirty="0" err="1">
                <a:solidFill>
                  <a:srgbClr val="000000"/>
                </a:solidFill>
              </a:rPr>
              <a:t>dolayisi</a:t>
            </a:r>
            <a:r>
              <a:rPr lang="tr-TR" sz="1200" dirty="0">
                <a:solidFill>
                  <a:srgbClr val="000000"/>
                </a:solidFill>
              </a:rPr>
              <a:t> ile, </a:t>
            </a:r>
            <a:r>
              <a:rPr lang="tr-TR" sz="1200" dirty="0" err="1">
                <a:solidFill>
                  <a:srgbClr val="000000"/>
                </a:solidFill>
              </a:rPr>
              <a:t>kadinin</a:t>
            </a:r>
            <a:r>
              <a:rPr lang="tr-TR" sz="1200" dirty="0">
                <a:solidFill>
                  <a:srgbClr val="000000"/>
                </a:solidFill>
              </a:rPr>
              <a:t> erkekten </a:t>
            </a:r>
            <a:r>
              <a:rPr lang="tr-TR" sz="1200" dirty="0" err="1">
                <a:solidFill>
                  <a:srgbClr val="000000"/>
                </a:solidFill>
              </a:rPr>
              <a:t>bagimsiz</a:t>
            </a:r>
            <a:r>
              <a:rPr lang="tr-TR" sz="1200" dirty="0">
                <a:solidFill>
                  <a:srgbClr val="000000"/>
                </a:solidFill>
              </a:rPr>
              <a:t> olarak da zevk ile </a:t>
            </a:r>
            <a:r>
              <a:rPr lang="tr-TR" sz="1200" dirty="0" err="1">
                <a:solidFill>
                  <a:srgbClr val="000000"/>
                </a:solidFill>
              </a:rPr>
              <a:t>tanismis</a:t>
            </a:r>
            <a:r>
              <a:rPr lang="tr-TR" sz="1200" dirty="0">
                <a:solidFill>
                  <a:srgbClr val="000000"/>
                </a:solidFill>
              </a:rPr>
              <a:t> </a:t>
            </a:r>
            <a:r>
              <a:rPr lang="tr-TR" sz="1200" dirty="0" err="1">
                <a:solidFill>
                  <a:srgbClr val="000000"/>
                </a:solidFill>
              </a:rPr>
              <a:t>olmasi</a:t>
            </a:r>
            <a:r>
              <a:rPr lang="tr-TR" sz="1200" dirty="0">
                <a:solidFill>
                  <a:srgbClr val="000000"/>
                </a:solidFill>
              </a:rPr>
              <a:t> </a:t>
            </a:r>
            <a:r>
              <a:rPr lang="tr-TR" sz="1200" dirty="0" err="1">
                <a:solidFill>
                  <a:srgbClr val="000000"/>
                </a:solidFill>
              </a:rPr>
              <a:t>cok</a:t>
            </a:r>
            <a:r>
              <a:rPr lang="tr-TR" sz="1200" dirty="0">
                <a:solidFill>
                  <a:srgbClr val="000000"/>
                </a:solidFill>
              </a:rPr>
              <a:t> acayip bir kavram. o </a:t>
            </a:r>
            <a:r>
              <a:rPr lang="tr-TR" sz="1200" dirty="0" err="1">
                <a:solidFill>
                  <a:srgbClr val="000000"/>
                </a:solidFill>
              </a:rPr>
              <a:t>yuzden</a:t>
            </a:r>
            <a:r>
              <a:rPr lang="tr-TR" sz="1200" dirty="0">
                <a:solidFill>
                  <a:srgbClr val="000000"/>
                </a:solidFill>
              </a:rPr>
              <a:t> "erkeksi" bulunuyor </a:t>
            </a:r>
            <a:r>
              <a:rPr lang="tr-TR" sz="1200" dirty="0" err="1">
                <a:solidFill>
                  <a:srgbClr val="000000"/>
                </a:solidFill>
              </a:rPr>
              <a:t>bagimsiz</a:t>
            </a:r>
            <a:r>
              <a:rPr lang="tr-TR" sz="1200" dirty="0">
                <a:solidFill>
                  <a:srgbClr val="000000"/>
                </a:solidFill>
              </a:rPr>
              <a:t> </a:t>
            </a:r>
            <a:r>
              <a:rPr lang="tr-TR" sz="1200" dirty="0" err="1">
                <a:solidFill>
                  <a:srgbClr val="000000"/>
                </a:solidFill>
              </a:rPr>
              <a:t>kadin</a:t>
            </a:r>
            <a:r>
              <a:rPr lang="tr-TR" sz="1200" dirty="0">
                <a:solidFill>
                  <a:srgbClr val="000000"/>
                </a:solidFill>
              </a:rPr>
              <a:t>. kendini domestik olarak </a:t>
            </a:r>
            <a:r>
              <a:rPr lang="tr-TR" sz="1200" dirty="0" err="1">
                <a:solidFill>
                  <a:srgbClr val="000000"/>
                </a:solidFill>
              </a:rPr>
              <a:t>baglamayi</a:t>
            </a:r>
            <a:r>
              <a:rPr lang="tr-TR" sz="1200" dirty="0">
                <a:solidFill>
                  <a:srgbClr val="000000"/>
                </a:solidFill>
              </a:rPr>
              <a:t> reddeden, "</a:t>
            </a:r>
            <a:r>
              <a:rPr lang="tr-TR" sz="1200" dirty="0" err="1">
                <a:solidFill>
                  <a:srgbClr val="000000"/>
                </a:solidFill>
              </a:rPr>
              <a:t>bagimli</a:t>
            </a:r>
            <a:r>
              <a:rPr lang="tr-TR" sz="1200" dirty="0">
                <a:solidFill>
                  <a:srgbClr val="000000"/>
                </a:solidFill>
              </a:rPr>
              <a:t>" "</a:t>
            </a:r>
            <a:r>
              <a:rPr lang="tr-TR" sz="1200" dirty="0" err="1">
                <a:solidFill>
                  <a:srgbClr val="000000"/>
                </a:solidFill>
              </a:rPr>
              <a:t>ihtiyac</a:t>
            </a:r>
            <a:r>
              <a:rPr lang="tr-TR" sz="1200" dirty="0">
                <a:solidFill>
                  <a:srgbClr val="000000"/>
                </a:solidFill>
              </a:rPr>
              <a:t> duyan" </a:t>
            </a:r>
            <a:r>
              <a:rPr lang="tr-TR" sz="1200" dirty="0" err="1">
                <a:solidFill>
                  <a:srgbClr val="000000"/>
                </a:solidFill>
              </a:rPr>
              <a:t>kadin</a:t>
            </a:r>
            <a:r>
              <a:rPr lang="tr-TR" sz="1200" dirty="0">
                <a:solidFill>
                  <a:srgbClr val="000000"/>
                </a:solidFill>
              </a:rPr>
              <a:t> kalmaz </a:t>
            </a:r>
            <a:r>
              <a:rPr lang="tr-TR" sz="1200" dirty="0" err="1">
                <a:solidFill>
                  <a:srgbClr val="000000"/>
                </a:solidFill>
              </a:rPr>
              <a:t>cunku</a:t>
            </a:r>
            <a:r>
              <a:rPr lang="tr-TR" sz="1200" dirty="0">
                <a:solidFill>
                  <a:srgbClr val="000000"/>
                </a:solidFill>
              </a:rPr>
              <a:t> klitoris </a:t>
            </a:r>
            <a:r>
              <a:rPr lang="tr-TR" sz="1200" dirty="0" err="1">
                <a:solidFill>
                  <a:srgbClr val="000000"/>
                </a:solidFill>
              </a:rPr>
              <a:t>kesfedilirse</a:t>
            </a:r>
            <a:r>
              <a:rPr lang="tr-TR" sz="1200" dirty="0">
                <a:solidFill>
                  <a:srgbClr val="000000"/>
                </a:solidFill>
              </a:rPr>
              <a:t> yeniden. yani </a:t>
            </a:r>
            <a:r>
              <a:rPr lang="tr-TR" sz="1200" dirty="0" err="1">
                <a:solidFill>
                  <a:srgbClr val="000000"/>
                </a:solidFill>
              </a:rPr>
              <a:t>kayip</a:t>
            </a:r>
            <a:r>
              <a:rPr lang="tr-TR" sz="1200" dirty="0">
                <a:solidFill>
                  <a:srgbClr val="000000"/>
                </a:solidFill>
              </a:rPr>
              <a:t> </a:t>
            </a:r>
            <a:r>
              <a:rPr lang="tr-TR" sz="1200" dirty="0" err="1">
                <a:solidFill>
                  <a:srgbClr val="000000"/>
                </a:solidFill>
              </a:rPr>
              <a:t>kita</a:t>
            </a:r>
            <a:r>
              <a:rPr lang="tr-TR" sz="1200" dirty="0">
                <a:solidFill>
                  <a:srgbClr val="000000"/>
                </a:solidFill>
              </a:rPr>
              <a:t> </a:t>
            </a:r>
            <a:r>
              <a:rPr lang="tr-TR" sz="1200" dirty="0" err="1">
                <a:solidFill>
                  <a:srgbClr val="000000"/>
                </a:solidFill>
              </a:rPr>
              <a:t>atlantis</a:t>
            </a:r>
            <a:r>
              <a:rPr lang="tr-TR" sz="1200" dirty="0">
                <a:solidFill>
                  <a:srgbClr val="000000"/>
                </a:solidFill>
              </a:rPr>
              <a:t> gibi </a:t>
            </a:r>
            <a:r>
              <a:rPr lang="tr-TR" sz="1200" dirty="0" err="1">
                <a:solidFill>
                  <a:srgbClr val="000000"/>
                </a:solidFill>
              </a:rPr>
              <a:t>birsey</a:t>
            </a:r>
            <a:r>
              <a:rPr lang="tr-TR" sz="1200" dirty="0">
                <a:solidFill>
                  <a:srgbClr val="000000"/>
                </a:solidFill>
              </a:rPr>
              <a:t> </a:t>
            </a:r>
            <a:r>
              <a:rPr lang="tr-TR" sz="1200" dirty="0" err="1">
                <a:solidFill>
                  <a:srgbClr val="000000"/>
                </a:solidFill>
              </a:rPr>
              <a:t>esasinda</a:t>
            </a:r>
            <a:r>
              <a:rPr lang="tr-TR" sz="1200" dirty="0">
                <a:solidFill>
                  <a:srgbClr val="000000"/>
                </a:solidFill>
              </a:rPr>
              <a:t>.. sembolik olarak </a:t>
            </a:r>
            <a:r>
              <a:rPr lang="tr-TR" sz="1200" dirty="0" err="1">
                <a:solidFill>
                  <a:srgbClr val="000000"/>
                </a:solidFill>
              </a:rPr>
              <a:t>bircok</a:t>
            </a:r>
            <a:r>
              <a:rPr lang="tr-TR" sz="1200" dirty="0">
                <a:solidFill>
                  <a:srgbClr val="000000"/>
                </a:solidFill>
              </a:rPr>
              <a:t> </a:t>
            </a:r>
            <a:r>
              <a:rPr lang="tr-TR" sz="1200" dirty="0" err="1">
                <a:solidFill>
                  <a:srgbClr val="000000"/>
                </a:solidFill>
              </a:rPr>
              <a:t>seyin</a:t>
            </a:r>
            <a:r>
              <a:rPr lang="tr-TR" sz="1200" dirty="0">
                <a:solidFill>
                  <a:srgbClr val="000000"/>
                </a:solidFill>
              </a:rPr>
              <a:t> </a:t>
            </a:r>
            <a:r>
              <a:rPr lang="tr-TR" sz="1200" dirty="0" err="1">
                <a:solidFill>
                  <a:srgbClr val="000000"/>
                </a:solidFill>
              </a:rPr>
              <a:t>bittigi</a:t>
            </a:r>
            <a:r>
              <a:rPr lang="tr-TR" sz="1200" dirty="0">
                <a:solidFill>
                  <a:srgbClr val="000000"/>
                </a:solidFill>
              </a:rPr>
              <a:t> ve yeniden </a:t>
            </a:r>
            <a:r>
              <a:rPr lang="tr-TR" sz="1200" dirty="0" err="1">
                <a:solidFill>
                  <a:srgbClr val="000000"/>
                </a:solidFill>
              </a:rPr>
              <a:t>basladigi</a:t>
            </a:r>
            <a:r>
              <a:rPr lang="tr-TR" sz="1200" dirty="0">
                <a:solidFill>
                  <a:srgbClr val="000000"/>
                </a:solidFill>
              </a:rPr>
              <a:t> yer gibi. ama </a:t>
            </a:r>
            <a:r>
              <a:rPr lang="tr-TR" sz="1200" dirty="0" err="1">
                <a:solidFill>
                  <a:srgbClr val="000000"/>
                </a:solidFill>
              </a:rPr>
              <a:t>baska</a:t>
            </a:r>
            <a:r>
              <a:rPr lang="tr-TR" sz="1200" dirty="0">
                <a:solidFill>
                  <a:srgbClr val="000000"/>
                </a:solidFill>
              </a:rPr>
              <a:t> yerlere de </a:t>
            </a:r>
            <a:r>
              <a:rPr lang="tr-TR" sz="1200" dirty="0" err="1">
                <a:solidFill>
                  <a:srgbClr val="000000"/>
                </a:solidFill>
              </a:rPr>
              <a:t>goturmesi</a:t>
            </a:r>
            <a:r>
              <a:rPr lang="tr-TR" sz="1200" dirty="0">
                <a:solidFill>
                  <a:srgbClr val="000000"/>
                </a:solidFill>
              </a:rPr>
              <a:t> </a:t>
            </a:r>
            <a:r>
              <a:rPr lang="tr-TR" sz="1200" dirty="0" err="1">
                <a:solidFill>
                  <a:srgbClr val="000000"/>
                </a:solidFill>
              </a:rPr>
              <a:t>sarti</a:t>
            </a:r>
            <a:r>
              <a:rPr lang="tr-TR" sz="1200" dirty="0">
                <a:solidFill>
                  <a:srgbClr val="000000"/>
                </a:solidFill>
              </a:rPr>
              <a:t> ile. sadece orada kalmak, kabul ediyorum, </a:t>
            </a:r>
            <a:r>
              <a:rPr lang="tr-TR" sz="1200" dirty="0" err="1">
                <a:solidFill>
                  <a:srgbClr val="000000"/>
                </a:solidFill>
              </a:rPr>
              <a:t>kisitlayici</a:t>
            </a:r>
            <a:r>
              <a:rPr lang="tr-TR" sz="1200" dirty="0">
                <a:solidFill>
                  <a:srgbClr val="000000"/>
                </a:solidFill>
              </a:rPr>
              <a:t> olabilir. ama onu </a:t>
            </a:r>
            <a:r>
              <a:rPr lang="tr-TR" sz="1200" dirty="0" err="1">
                <a:solidFill>
                  <a:srgbClr val="000000"/>
                </a:solidFill>
              </a:rPr>
              <a:t>kucumsemek</a:t>
            </a:r>
            <a:r>
              <a:rPr lang="tr-TR" sz="1200" dirty="0">
                <a:solidFill>
                  <a:srgbClr val="000000"/>
                </a:solidFill>
              </a:rPr>
              <a:t>, </a:t>
            </a:r>
            <a:r>
              <a:rPr lang="tr-TR" sz="1200" dirty="0" err="1">
                <a:solidFill>
                  <a:srgbClr val="000000"/>
                </a:solidFill>
              </a:rPr>
              <a:t>supermen'in</a:t>
            </a:r>
            <a:r>
              <a:rPr lang="tr-TR" sz="1200" dirty="0">
                <a:solidFill>
                  <a:srgbClr val="000000"/>
                </a:solidFill>
              </a:rPr>
              <a:t> </a:t>
            </a:r>
            <a:r>
              <a:rPr lang="tr-TR" sz="1200" dirty="0" err="1">
                <a:solidFill>
                  <a:srgbClr val="000000"/>
                </a:solidFill>
              </a:rPr>
              <a:t>kriptonit</a:t>
            </a:r>
            <a:r>
              <a:rPr lang="tr-TR" sz="1200" dirty="0">
                <a:solidFill>
                  <a:srgbClr val="000000"/>
                </a:solidFill>
              </a:rPr>
              <a:t> ile ilgili "</a:t>
            </a:r>
            <a:r>
              <a:rPr lang="tr-TR" sz="1200" dirty="0" err="1">
                <a:solidFill>
                  <a:srgbClr val="000000"/>
                </a:solidFill>
              </a:rPr>
              <a:t>taa</a:t>
            </a:r>
            <a:r>
              <a:rPr lang="tr-TR" sz="1200" dirty="0">
                <a:solidFill>
                  <a:srgbClr val="000000"/>
                </a:solidFill>
              </a:rPr>
              <a:t> </a:t>
            </a:r>
            <a:r>
              <a:rPr lang="tr-TR" sz="1200" dirty="0" err="1">
                <a:solidFill>
                  <a:srgbClr val="000000"/>
                </a:solidFill>
              </a:rPr>
              <a:t>kokenleri"ne</a:t>
            </a:r>
            <a:r>
              <a:rPr lang="tr-TR" sz="1200" dirty="0">
                <a:solidFill>
                  <a:srgbClr val="000000"/>
                </a:solidFill>
              </a:rPr>
              <a:t> inerken </a:t>
            </a:r>
            <a:r>
              <a:rPr lang="tr-TR" sz="1200" dirty="0" err="1">
                <a:solidFill>
                  <a:srgbClr val="000000"/>
                </a:solidFill>
              </a:rPr>
              <a:t>duydugu</a:t>
            </a:r>
            <a:r>
              <a:rPr lang="tr-TR" sz="1200" dirty="0">
                <a:solidFill>
                  <a:srgbClr val="000000"/>
                </a:solidFill>
              </a:rPr>
              <a:t> sevgi- ilgi- enerji </a:t>
            </a:r>
            <a:r>
              <a:rPr lang="tr-TR" sz="1200" dirty="0" err="1">
                <a:solidFill>
                  <a:srgbClr val="000000"/>
                </a:solidFill>
              </a:rPr>
              <a:t>ihtiyacina</a:t>
            </a:r>
            <a:r>
              <a:rPr lang="tr-TR" sz="1200" dirty="0">
                <a:solidFill>
                  <a:srgbClr val="000000"/>
                </a:solidFill>
              </a:rPr>
              <a:t> </a:t>
            </a:r>
            <a:r>
              <a:rPr lang="tr-TR" sz="1200" dirty="0" err="1">
                <a:solidFill>
                  <a:srgbClr val="000000"/>
                </a:solidFill>
              </a:rPr>
              <a:t>sirt</a:t>
            </a:r>
            <a:r>
              <a:rPr lang="tr-TR" sz="1200" dirty="0">
                <a:solidFill>
                  <a:srgbClr val="000000"/>
                </a:solidFill>
              </a:rPr>
              <a:t> </a:t>
            </a:r>
            <a:r>
              <a:rPr lang="tr-TR" sz="1200" dirty="0" err="1">
                <a:solidFill>
                  <a:srgbClr val="000000"/>
                </a:solidFill>
              </a:rPr>
              <a:t>cevirmektir</a:t>
            </a:r>
            <a:r>
              <a:rPr lang="tr-TR" sz="1200" dirty="0">
                <a:solidFill>
                  <a:srgbClr val="000000"/>
                </a:solidFill>
              </a:rPr>
              <a:t>.</a:t>
            </a:r>
            <a:br>
              <a:rPr lang="tr-TR" sz="1200" dirty="0">
                <a:solidFill>
                  <a:srgbClr val="000000"/>
                </a:solidFill>
              </a:rPr>
            </a:br>
            <a:r>
              <a:rPr lang="tr-TR" sz="1200" dirty="0">
                <a:solidFill>
                  <a:srgbClr val="000000"/>
                </a:solidFill>
              </a:rPr>
              <a:t/>
            </a:r>
            <a:br>
              <a:rPr lang="tr-TR" sz="1200" dirty="0">
                <a:solidFill>
                  <a:srgbClr val="000000"/>
                </a:solidFill>
              </a:rPr>
            </a:br>
            <a:r>
              <a:rPr lang="tr-TR" sz="1200" dirty="0" err="1">
                <a:solidFill>
                  <a:srgbClr val="000000"/>
                </a:solidFill>
              </a:rPr>
              <a:t>tum</a:t>
            </a:r>
            <a:r>
              <a:rPr lang="tr-TR" sz="1200" dirty="0">
                <a:solidFill>
                  <a:srgbClr val="000000"/>
                </a:solidFill>
              </a:rPr>
              <a:t> </a:t>
            </a:r>
            <a:r>
              <a:rPr lang="tr-TR" sz="1200" dirty="0" err="1">
                <a:solidFill>
                  <a:srgbClr val="000000"/>
                </a:solidFill>
              </a:rPr>
              <a:t>kadinlar</a:t>
            </a:r>
            <a:r>
              <a:rPr lang="tr-TR" sz="1200" dirty="0">
                <a:solidFill>
                  <a:srgbClr val="000000"/>
                </a:solidFill>
              </a:rPr>
              <a:t> </a:t>
            </a:r>
            <a:r>
              <a:rPr lang="tr-TR" sz="1200" dirty="0" err="1">
                <a:solidFill>
                  <a:srgbClr val="000000"/>
                </a:solidFill>
              </a:rPr>
              <a:t>icin</a:t>
            </a:r>
            <a:r>
              <a:rPr lang="tr-TR" sz="1200" dirty="0">
                <a:solidFill>
                  <a:srgbClr val="000000"/>
                </a:solidFill>
              </a:rPr>
              <a:t> de bu "biraz hayvani" </a:t>
            </a:r>
            <a:r>
              <a:rPr lang="tr-TR" sz="1200" dirty="0" err="1">
                <a:solidFill>
                  <a:srgbClr val="000000"/>
                </a:solidFill>
              </a:rPr>
              <a:t>guc</a:t>
            </a:r>
            <a:r>
              <a:rPr lang="tr-TR" sz="1200" dirty="0">
                <a:solidFill>
                  <a:srgbClr val="000000"/>
                </a:solidFill>
              </a:rPr>
              <a:t> klitoriste </a:t>
            </a:r>
            <a:r>
              <a:rPr lang="tr-TR" sz="1200" dirty="0" err="1">
                <a:solidFill>
                  <a:srgbClr val="000000"/>
                </a:solidFill>
              </a:rPr>
              <a:t>esasinda</a:t>
            </a:r>
            <a:r>
              <a:rPr lang="tr-TR" sz="1200" dirty="0">
                <a:solidFill>
                  <a:srgbClr val="000000"/>
                </a:solidFill>
              </a:rPr>
              <a:t>. yani biraz da kontrol </a:t>
            </a:r>
            <a:r>
              <a:rPr lang="tr-TR" sz="1200" dirty="0" err="1">
                <a:solidFill>
                  <a:srgbClr val="000000"/>
                </a:solidFill>
              </a:rPr>
              <a:t>meraklisi</a:t>
            </a:r>
            <a:r>
              <a:rPr lang="tr-TR" sz="1200" dirty="0">
                <a:solidFill>
                  <a:srgbClr val="000000"/>
                </a:solidFill>
              </a:rPr>
              <a:t> gibi </a:t>
            </a:r>
            <a:r>
              <a:rPr lang="tr-TR" sz="1200" dirty="0" err="1">
                <a:solidFill>
                  <a:srgbClr val="000000"/>
                </a:solidFill>
              </a:rPr>
              <a:t>gozuksunler</a:t>
            </a:r>
            <a:r>
              <a:rPr lang="tr-TR" sz="1200" dirty="0">
                <a:solidFill>
                  <a:srgbClr val="000000"/>
                </a:solidFill>
              </a:rPr>
              <a:t>, ne olacak. kontrol de bir oyundur. tek tarafta </a:t>
            </a:r>
            <a:r>
              <a:rPr lang="tr-TR" sz="1200" dirty="0" err="1">
                <a:solidFill>
                  <a:srgbClr val="000000"/>
                </a:solidFill>
              </a:rPr>
              <a:t>birakilmaz</a:t>
            </a:r>
            <a:r>
              <a:rPr lang="tr-TR" sz="1200" dirty="0">
                <a:solidFill>
                  <a:srgbClr val="000000"/>
                </a:solidFill>
              </a:rPr>
              <a:t> kontrol. </a:t>
            </a:r>
            <a:r>
              <a:rPr lang="tr-TR" sz="1200" dirty="0" err="1">
                <a:solidFill>
                  <a:srgbClr val="000000"/>
                </a:solidFill>
              </a:rPr>
              <a:t>paslasmak</a:t>
            </a:r>
            <a:r>
              <a:rPr lang="tr-TR" sz="1200" dirty="0">
                <a:solidFill>
                  <a:srgbClr val="000000"/>
                </a:solidFill>
              </a:rPr>
              <a:t> gerekir. </a:t>
            </a:r>
            <a:r>
              <a:rPr lang="tr-TR" sz="1200" dirty="0" err="1">
                <a:solidFill>
                  <a:srgbClr val="000000"/>
                </a:solidFill>
              </a:rPr>
              <a:t>esitlik</a:t>
            </a:r>
            <a:r>
              <a:rPr lang="tr-TR" sz="1200" dirty="0">
                <a:solidFill>
                  <a:srgbClr val="000000"/>
                </a:solidFill>
              </a:rPr>
              <a:t> hissi gerektirir oyunlar, kurallar </a:t>
            </a:r>
            <a:r>
              <a:rPr lang="tr-TR" sz="1200" dirty="0" err="1">
                <a:solidFill>
                  <a:srgbClr val="000000"/>
                </a:solidFill>
              </a:rPr>
              <a:t>tanimlanir</a:t>
            </a:r>
            <a:r>
              <a:rPr lang="tr-TR" sz="1200" dirty="0">
                <a:solidFill>
                  <a:srgbClr val="000000"/>
                </a:solidFill>
              </a:rPr>
              <a:t> </a:t>
            </a:r>
            <a:r>
              <a:rPr lang="tr-TR" sz="1200" dirty="0" err="1">
                <a:solidFill>
                  <a:srgbClr val="000000"/>
                </a:solidFill>
              </a:rPr>
              <a:t>yavas</a:t>
            </a:r>
            <a:r>
              <a:rPr lang="tr-TR" sz="1200" dirty="0">
                <a:solidFill>
                  <a:srgbClr val="000000"/>
                </a:solidFill>
              </a:rPr>
              <a:t> </a:t>
            </a:r>
            <a:r>
              <a:rPr lang="tr-TR" sz="1200" dirty="0" err="1">
                <a:solidFill>
                  <a:srgbClr val="000000"/>
                </a:solidFill>
              </a:rPr>
              <a:t>yavas</a:t>
            </a:r>
            <a:r>
              <a:rPr lang="tr-TR" sz="1200" dirty="0">
                <a:solidFill>
                  <a:srgbClr val="000000"/>
                </a:solidFill>
              </a:rPr>
              <a:t>, ilk bastaki </a:t>
            </a:r>
            <a:r>
              <a:rPr lang="tr-TR" sz="1200" dirty="0" err="1">
                <a:solidFill>
                  <a:srgbClr val="000000"/>
                </a:solidFill>
              </a:rPr>
              <a:t>surprizler</a:t>
            </a:r>
            <a:r>
              <a:rPr lang="tr-TR" sz="1200" dirty="0">
                <a:solidFill>
                  <a:srgbClr val="000000"/>
                </a:solidFill>
              </a:rPr>
              <a:t> gelir </a:t>
            </a:r>
            <a:r>
              <a:rPr lang="tr-TR" sz="1200" dirty="0" err="1">
                <a:solidFill>
                  <a:srgbClr val="000000"/>
                </a:solidFill>
              </a:rPr>
              <a:t>gecer</a:t>
            </a:r>
            <a:r>
              <a:rPr lang="tr-TR" sz="1200" dirty="0">
                <a:solidFill>
                  <a:srgbClr val="000000"/>
                </a:solidFill>
              </a:rPr>
              <a:t>, ve </a:t>
            </a:r>
            <a:r>
              <a:rPr lang="tr-TR" sz="1200" dirty="0" err="1">
                <a:solidFill>
                  <a:srgbClr val="000000"/>
                </a:solidFill>
              </a:rPr>
              <a:t>karsilikli</a:t>
            </a:r>
            <a:r>
              <a:rPr lang="tr-TR" sz="1200" dirty="0">
                <a:solidFill>
                  <a:srgbClr val="000000"/>
                </a:solidFill>
              </a:rPr>
              <a:t> </a:t>
            </a:r>
            <a:r>
              <a:rPr lang="tr-TR" sz="1200" dirty="0" err="1">
                <a:solidFill>
                  <a:srgbClr val="000000"/>
                </a:solidFill>
              </a:rPr>
              <a:t>oynarsiniz</a:t>
            </a:r>
            <a:r>
              <a:rPr lang="tr-TR" sz="1200" dirty="0">
                <a:solidFill>
                  <a:srgbClr val="000000"/>
                </a:solidFill>
              </a:rPr>
              <a:t> oyunu. </a:t>
            </a:r>
            <a:r>
              <a:rPr lang="tr-TR" sz="1200" dirty="0" err="1">
                <a:solidFill>
                  <a:srgbClr val="000000"/>
                </a:solidFill>
              </a:rPr>
              <a:t>eger</a:t>
            </a:r>
            <a:r>
              <a:rPr lang="tr-TR" sz="1200" dirty="0">
                <a:solidFill>
                  <a:srgbClr val="000000"/>
                </a:solidFill>
              </a:rPr>
              <a:t> bir taraf oyun oynar obur taraf </a:t>
            </a:r>
            <a:r>
              <a:rPr lang="tr-TR" sz="1200" dirty="0" err="1">
                <a:solidFill>
                  <a:srgbClr val="000000"/>
                </a:solidFill>
              </a:rPr>
              <a:t>offlar</a:t>
            </a:r>
            <a:r>
              <a:rPr lang="tr-TR" sz="1200" dirty="0">
                <a:solidFill>
                  <a:srgbClr val="000000"/>
                </a:solidFill>
              </a:rPr>
              <a:t> </a:t>
            </a:r>
            <a:r>
              <a:rPr lang="tr-TR" sz="1200" dirty="0" err="1">
                <a:solidFill>
                  <a:srgbClr val="000000"/>
                </a:solidFill>
              </a:rPr>
              <a:t>pofflarsa</a:t>
            </a:r>
            <a:r>
              <a:rPr lang="tr-TR" sz="1200" dirty="0">
                <a:solidFill>
                  <a:srgbClr val="000000"/>
                </a:solidFill>
              </a:rPr>
              <a:t>, oyun uzun </a:t>
            </a:r>
            <a:r>
              <a:rPr lang="tr-TR" sz="1200" dirty="0" err="1">
                <a:solidFill>
                  <a:srgbClr val="000000"/>
                </a:solidFill>
              </a:rPr>
              <a:t>surmeyecektir</a:t>
            </a:r>
            <a:r>
              <a:rPr lang="tr-TR" sz="1200" dirty="0">
                <a:solidFill>
                  <a:srgbClr val="000000"/>
                </a:solidFill>
              </a:rPr>
              <a:t>.</a:t>
            </a:r>
            <a:br>
              <a:rPr lang="tr-TR" sz="1200" dirty="0">
                <a:solidFill>
                  <a:srgbClr val="000000"/>
                </a:solidFill>
              </a:rPr>
            </a:br>
            <a:r>
              <a:rPr lang="tr-TR" sz="1200" dirty="0">
                <a:solidFill>
                  <a:srgbClr val="000000"/>
                </a:solidFill>
              </a:rPr>
              <a:t/>
            </a:r>
            <a:br>
              <a:rPr lang="tr-TR" sz="1200" dirty="0">
                <a:solidFill>
                  <a:srgbClr val="000000"/>
                </a:solidFill>
              </a:rPr>
            </a:br>
            <a:r>
              <a:rPr lang="tr-TR" sz="1200" dirty="0" err="1">
                <a:solidFill>
                  <a:srgbClr val="000000"/>
                </a:solidFill>
              </a:rPr>
              <a:t>ayrica</a:t>
            </a:r>
            <a:r>
              <a:rPr lang="tr-TR" sz="1200" dirty="0">
                <a:solidFill>
                  <a:srgbClr val="000000"/>
                </a:solidFill>
              </a:rPr>
              <a:t> </a:t>
            </a:r>
            <a:r>
              <a:rPr lang="tr-TR" sz="1200" dirty="0" err="1">
                <a:solidFill>
                  <a:srgbClr val="000000"/>
                </a:solidFill>
              </a:rPr>
              <a:t>universiteye</a:t>
            </a:r>
            <a:r>
              <a:rPr lang="tr-TR" sz="1200" dirty="0">
                <a:solidFill>
                  <a:srgbClr val="000000"/>
                </a:solidFill>
              </a:rPr>
              <a:t> </a:t>
            </a:r>
            <a:r>
              <a:rPr lang="tr-TR" sz="1200" dirty="0" err="1">
                <a:solidFill>
                  <a:srgbClr val="000000"/>
                </a:solidFill>
              </a:rPr>
              <a:t>hazirlanirken</a:t>
            </a:r>
            <a:r>
              <a:rPr lang="tr-TR" sz="1200" dirty="0">
                <a:solidFill>
                  <a:srgbClr val="000000"/>
                </a:solidFill>
              </a:rPr>
              <a:t>, </a:t>
            </a:r>
            <a:r>
              <a:rPr lang="tr-TR" sz="1200" dirty="0" err="1">
                <a:solidFill>
                  <a:srgbClr val="000000"/>
                </a:solidFill>
              </a:rPr>
              <a:t>dersanedeki</a:t>
            </a:r>
            <a:r>
              <a:rPr lang="tr-TR" sz="1200" dirty="0">
                <a:solidFill>
                  <a:srgbClr val="000000"/>
                </a:solidFill>
              </a:rPr>
              <a:t> psikoloji </a:t>
            </a:r>
            <a:r>
              <a:rPr lang="tr-TR" sz="1200" dirty="0" err="1">
                <a:solidFill>
                  <a:srgbClr val="000000"/>
                </a:solidFill>
              </a:rPr>
              <a:t>hocasi</a:t>
            </a:r>
            <a:r>
              <a:rPr lang="tr-TR" sz="1200" dirty="0">
                <a:solidFill>
                  <a:srgbClr val="000000"/>
                </a:solidFill>
              </a:rPr>
              <a:t> (erkek) ne hikmetse </a:t>
            </a:r>
            <a:r>
              <a:rPr lang="tr-TR" sz="1200" dirty="0" err="1">
                <a:solidFill>
                  <a:srgbClr val="000000"/>
                </a:solidFill>
              </a:rPr>
              <a:t>nasil</a:t>
            </a:r>
            <a:r>
              <a:rPr lang="tr-TR" sz="1200" dirty="0">
                <a:solidFill>
                  <a:srgbClr val="000000"/>
                </a:solidFill>
              </a:rPr>
              <a:t> konuyu oraya getirmeyi </a:t>
            </a:r>
            <a:r>
              <a:rPr lang="tr-TR" sz="1200" dirty="0" err="1">
                <a:solidFill>
                  <a:srgbClr val="000000"/>
                </a:solidFill>
              </a:rPr>
              <a:t>basardiysa</a:t>
            </a:r>
            <a:r>
              <a:rPr lang="tr-TR" sz="1200" dirty="0">
                <a:solidFill>
                  <a:srgbClr val="000000"/>
                </a:solidFill>
              </a:rPr>
              <a:t>, </a:t>
            </a:r>
            <a:r>
              <a:rPr lang="tr-TR" sz="1200" dirty="0" err="1">
                <a:solidFill>
                  <a:srgbClr val="000000"/>
                </a:solidFill>
              </a:rPr>
              <a:t>klitoral</a:t>
            </a:r>
            <a:r>
              <a:rPr lang="tr-TR" sz="1200" dirty="0">
                <a:solidFill>
                  <a:srgbClr val="000000"/>
                </a:solidFill>
              </a:rPr>
              <a:t> </a:t>
            </a:r>
            <a:r>
              <a:rPr lang="tr-TR" sz="1200" dirty="0" err="1">
                <a:solidFill>
                  <a:srgbClr val="000000"/>
                </a:solidFill>
              </a:rPr>
              <a:t>orgazmin</a:t>
            </a:r>
            <a:r>
              <a:rPr lang="tr-TR" sz="1200" dirty="0">
                <a:solidFill>
                  <a:srgbClr val="000000"/>
                </a:solidFill>
              </a:rPr>
              <a:t>, paralel </a:t>
            </a:r>
            <a:r>
              <a:rPr lang="tr-TR" sz="1200" dirty="0" err="1">
                <a:solidFill>
                  <a:srgbClr val="000000"/>
                </a:solidFill>
              </a:rPr>
              <a:t>tutuldugu</a:t>
            </a:r>
            <a:r>
              <a:rPr lang="tr-TR" sz="1200" dirty="0">
                <a:solidFill>
                  <a:srgbClr val="000000"/>
                </a:solidFill>
              </a:rPr>
              <a:t> erkek </a:t>
            </a:r>
            <a:r>
              <a:rPr lang="tr-TR" sz="1200" dirty="0" err="1">
                <a:solidFill>
                  <a:srgbClr val="000000"/>
                </a:solidFill>
              </a:rPr>
              <a:t>orgazmindan</a:t>
            </a:r>
            <a:r>
              <a:rPr lang="tr-TR" sz="1200" dirty="0">
                <a:solidFill>
                  <a:srgbClr val="000000"/>
                </a:solidFill>
              </a:rPr>
              <a:t> 6 kat daha kuvvetli </a:t>
            </a:r>
            <a:r>
              <a:rPr lang="tr-TR" sz="1200" dirty="0" err="1">
                <a:solidFill>
                  <a:srgbClr val="000000"/>
                </a:solidFill>
              </a:rPr>
              <a:t>oldugunu</a:t>
            </a:r>
            <a:r>
              <a:rPr lang="tr-TR" sz="1200" dirty="0">
                <a:solidFill>
                  <a:srgbClr val="000000"/>
                </a:solidFill>
              </a:rPr>
              <a:t> </a:t>
            </a:r>
            <a:r>
              <a:rPr lang="tr-TR" sz="1200" dirty="0" err="1">
                <a:solidFill>
                  <a:srgbClr val="000000"/>
                </a:solidFill>
              </a:rPr>
              <a:t>soylemisti</a:t>
            </a:r>
            <a:r>
              <a:rPr lang="tr-TR" sz="1200" dirty="0">
                <a:solidFill>
                  <a:srgbClr val="000000"/>
                </a:solidFill>
              </a:rPr>
              <a:t>. hala </a:t>
            </a:r>
            <a:r>
              <a:rPr lang="tr-TR" sz="1200" dirty="0" err="1">
                <a:solidFill>
                  <a:srgbClr val="000000"/>
                </a:solidFill>
              </a:rPr>
              <a:t>hatirlar</a:t>
            </a:r>
            <a:r>
              <a:rPr lang="tr-TR" sz="1200" dirty="0">
                <a:solidFill>
                  <a:srgbClr val="000000"/>
                </a:solidFill>
              </a:rPr>
              <a:t> </a:t>
            </a:r>
            <a:r>
              <a:rPr lang="tr-TR" sz="1200" dirty="0" err="1">
                <a:solidFill>
                  <a:srgbClr val="000000"/>
                </a:solidFill>
              </a:rPr>
              <a:t>gulerim</a:t>
            </a:r>
            <a:r>
              <a:rPr lang="tr-TR" sz="1200" dirty="0">
                <a:solidFill>
                  <a:srgbClr val="000000"/>
                </a:solidFill>
              </a:rPr>
              <a:t>, </a:t>
            </a:r>
            <a:r>
              <a:rPr lang="tr-TR" sz="1200" dirty="0" err="1">
                <a:solidFill>
                  <a:srgbClr val="000000"/>
                </a:solidFill>
              </a:rPr>
              <a:t>bonus</a:t>
            </a:r>
            <a:r>
              <a:rPr lang="tr-TR" sz="1200" dirty="0">
                <a:solidFill>
                  <a:srgbClr val="000000"/>
                </a:solidFill>
              </a:rPr>
              <a:t> olarak.. </a:t>
            </a:r>
            <a:r>
              <a:rPr lang="tr-TR" sz="1200" dirty="0" err="1">
                <a:solidFill>
                  <a:srgbClr val="000000"/>
                </a:solidFill>
              </a:rPr>
              <a:t>sonucta</a:t>
            </a:r>
            <a:r>
              <a:rPr lang="tr-TR" sz="1200" dirty="0">
                <a:solidFill>
                  <a:srgbClr val="000000"/>
                </a:solidFill>
              </a:rPr>
              <a:t> girilmesi gereken </a:t>
            </a:r>
            <a:r>
              <a:rPr lang="tr-TR" sz="1200" dirty="0" err="1">
                <a:solidFill>
                  <a:srgbClr val="000000"/>
                </a:solidFill>
              </a:rPr>
              <a:t>kapi</a:t>
            </a:r>
            <a:r>
              <a:rPr lang="tr-TR" sz="1200" dirty="0">
                <a:solidFill>
                  <a:srgbClr val="000000"/>
                </a:solidFill>
              </a:rPr>
              <a:t> bellidir, klitoris </a:t>
            </a:r>
            <a:r>
              <a:rPr lang="tr-TR" sz="1200" dirty="0" err="1">
                <a:solidFill>
                  <a:srgbClr val="000000"/>
                </a:solidFill>
              </a:rPr>
              <a:t>kapisidir</a:t>
            </a:r>
            <a:r>
              <a:rPr lang="tr-TR" sz="1200" dirty="0">
                <a:solidFill>
                  <a:srgbClr val="000000"/>
                </a:solidFill>
              </a:rPr>
              <a:t>. </a:t>
            </a:r>
            <a:r>
              <a:rPr lang="tr-TR" sz="1200" dirty="0" err="1">
                <a:solidFill>
                  <a:srgbClr val="000000"/>
                </a:solidFill>
              </a:rPr>
              <a:t>baska</a:t>
            </a:r>
            <a:r>
              <a:rPr lang="tr-TR" sz="1200" dirty="0">
                <a:solidFill>
                  <a:srgbClr val="000000"/>
                </a:solidFill>
              </a:rPr>
              <a:t> </a:t>
            </a:r>
            <a:r>
              <a:rPr lang="tr-TR" sz="1200" dirty="0" err="1">
                <a:solidFill>
                  <a:srgbClr val="000000"/>
                </a:solidFill>
              </a:rPr>
              <a:t>baska</a:t>
            </a:r>
            <a:r>
              <a:rPr lang="tr-TR" sz="1200" dirty="0">
                <a:solidFill>
                  <a:srgbClr val="000000"/>
                </a:solidFill>
              </a:rPr>
              <a:t> abuk </a:t>
            </a:r>
            <a:r>
              <a:rPr lang="tr-TR" sz="1200" dirty="0" err="1">
                <a:solidFill>
                  <a:srgbClr val="000000"/>
                </a:solidFill>
              </a:rPr>
              <a:t>subuk</a:t>
            </a:r>
            <a:r>
              <a:rPr lang="tr-TR" sz="1200" dirty="0">
                <a:solidFill>
                  <a:srgbClr val="000000"/>
                </a:solidFill>
              </a:rPr>
              <a:t> </a:t>
            </a:r>
            <a:r>
              <a:rPr lang="tr-TR" sz="1200" dirty="0" err="1">
                <a:solidFill>
                  <a:srgbClr val="000000"/>
                </a:solidFill>
              </a:rPr>
              <a:t>kapilar</a:t>
            </a:r>
            <a:r>
              <a:rPr lang="tr-TR" sz="1200" dirty="0">
                <a:solidFill>
                  <a:srgbClr val="000000"/>
                </a:solidFill>
              </a:rPr>
              <a:t> </a:t>
            </a:r>
            <a:r>
              <a:rPr lang="tr-TR" sz="1200" dirty="0" err="1">
                <a:solidFill>
                  <a:srgbClr val="000000"/>
                </a:solidFill>
              </a:rPr>
              <a:t>acip</a:t>
            </a:r>
            <a:r>
              <a:rPr lang="tr-TR" sz="1200" dirty="0">
                <a:solidFill>
                  <a:srgbClr val="000000"/>
                </a:solidFill>
              </a:rPr>
              <a:t>, </a:t>
            </a:r>
            <a:r>
              <a:rPr lang="tr-TR" sz="1200" dirty="0" err="1">
                <a:solidFill>
                  <a:srgbClr val="000000"/>
                </a:solidFill>
              </a:rPr>
              <a:t>klitoris'in</a:t>
            </a:r>
            <a:r>
              <a:rPr lang="tr-TR" sz="1200" dirty="0">
                <a:solidFill>
                  <a:srgbClr val="000000"/>
                </a:solidFill>
              </a:rPr>
              <a:t> </a:t>
            </a:r>
            <a:r>
              <a:rPr lang="tr-TR" sz="1200" dirty="0" err="1">
                <a:solidFill>
                  <a:srgbClr val="000000"/>
                </a:solidFill>
              </a:rPr>
              <a:t>ustune</a:t>
            </a:r>
            <a:r>
              <a:rPr lang="tr-TR" sz="1200" dirty="0">
                <a:solidFill>
                  <a:srgbClr val="000000"/>
                </a:solidFill>
              </a:rPr>
              <a:t> beton </a:t>
            </a:r>
            <a:r>
              <a:rPr lang="tr-TR" sz="1200" dirty="0" err="1">
                <a:solidFill>
                  <a:srgbClr val="000000"/>
                </a:solidFill>
              </a:rPr>
              <a:t>dokmek</a:t>
            </a:r>
            <a:r>
              <a:rPr lang="tr-TR" sz="1200" dirty="0">
                <a:solidFill>
                  <a:srgbClr val="000000"/>
                </a:solidFill>
              </a:rPr>
              <a:t> isteyenleri </a:t>
            </a:r>
            <a:r>
              <a:rPr lang="tr-TR" sz="1200" dirty="0" err="1">
                <a:solidFill>
                  <a:srgbClr val="000000"/>
                </a:solidFill>
              </a:rPr>
              <a:t>kiniyorum</a:t>
            </a:r>
            <a:r>
              <a:rPr lang="tr-TR" sz="1200" dirty="0">
                <a:solidFill>
                  <a:srgbClr val="000000"/>
                </a:solidFill>
              </a:rPr>
              <a:t> buradan.</a:t>
            </a:r>
            <a:br>
              <a:rPr lang="tr-TR" sz="1200" dirty="0">
                <a:solidFill>
                  <a:srgbClr val="000000"/>
                </a:solidFill>
              </a:rPr>
            </a:br>
            <a:r>
              <a:rPr lang="tr-TR" sz="1200" dirty="0">
                <a:solidFill>
                  <a:srgbClr val="000000"/>
                </a:solidFill>
              </a:rPr>
              <a:t>uzun sure sonra gelen </a:t>
            </a:r>
            <a:r>
              <a:rPr lang="tr-TR" sz="1200" dirty="0" err="1">
                <a:solidFill>
                  <a:srgbClr val="000000"/>
                </a:solidFill>
              </a:rPr>
              <a:t>edit</a:t>
            </a:r>
            <a:r>
              <a:rPr lang="tr-TR" sz="1200" dirty="0">
                <a:solidFill>
                  <a:srgbClr val="000000"/>
                </a:solidFill>
              </a:rPr>
              <a:t>: haydar </a:t>
            </a:r>
            <a:r>
              <a:rPr lang="tr-TR" sz="1200" dirty="0" err="1">
                <a:solidFill>
                  <a:srgbClr val="000000"/>
                </a:solidFill>
              </a:rPr>
              <a:t>dumen'in</a:t>
            </a:r>
            <a:r>
              <a:rPr lang="tr-TR" sz="1200" dirty="0">
                <a:solidFill>
                  <a:srgbClr val="000000"/>
                </a:solidFill>
              </a:rPr>
              <a:t> rivayet ve </a:t>
            </a:r>
            <a:r>
              <a:rPr lang="tr-TR" sz="1200" dirty="0" err="1">
                <a:solidFill>
                  <a:srgbClr val="000000"/>
                </a:solidFill>
              </a:rPr>
              <a:t>tevaturlere</a:t>
            </a:r>
            <a:r>
              <a:rPr lang="tr-TR" sz="1200" dirty="0">
                <a:solidFill>
                  <a:srgbClr val="000000"/>
                </a:solidFill>
              </a:rPr>
              <a:t> </a:t>
            </a:r>
            <a:r>
              <a:rPr lang="tr-TR" sz="1200" dirty="0" err="1">
                <a:solidFill>
                  <a:srgbClr val="000000"/>
                </a:solidFill>
              </a:rPr>
              <a:t>gore</a:t>
            </a:r>
            <a:r>
              <a:rPr lang="tr-TR" sz="1200" dirty="0">
                <a:solidFill>
                  <a:srgbClr val="000000"/>
                </a:solidFill>
              </a:rPr>
              <a:t>, </a:t>
            </a:r>
            <a:r>
              <a:rPr lang="tr-TR" sz="1200" dirty="0" err="1">
                <a:solidFill>
                  <a:srgbClr val="000000"/>
                </a:solidFill>
              </a:rPr>
              <a:t>halcaresi</a:t>
            </a:r>
            <a:r>
              <a:rPr lang="tr-TR" sz="1200" dirty="0">
                <a:solidFill>
                  <a:srgbClr val="000000"/>
                </a:solidFill>
              </a:rPr>
              <a:t> </a:t>
            </a:r>
            <a:r>
              <a:rPr lang="tr-TR" sz="1200" dirty="0" err="1">
                <a:solidFill>
                  <a:srgbClr val="000000"/>
                </a:solidFill>
              </a:rPr>
              <a:t>ogrenildi</a:t>
            </a:r>
            <a:r>
              <a:rPr lang="tr-TR" sz="1200" dirty="0">
                <a:solidFill>
                  <a:srgbClr val="000000"/>
                </a:solidFill>
              </a:rPr>
              <a:t>. </a:t>
            </a:r>
            <a:r>
              <a:rPr lang="tr-TR" sz="1200" dirty="0" err="1">
                <a:solidFill>
                  <a:srgbClr val="000000"/>
                </a:solidFill>
              </a:rPr>
              <a:t>soyleymis</a:t>
            </a:r>
            <a:r>
              <a:rPr lang="tr-TR" sz="1200" dirty="0">
                <a:solidFill>
                  <a:srgbClr val="000000"/>
                </a:solidFill>
              </a:rPr>
              <a:t>: gelin adayının veya karısının beline kelebek takıyor ve </a:t>
            </a:r>
            <a:r>
              <a:rPr lang="tr-TR" sz="1200" dirty="0" err="1">
                <a:solidFill>
                  <a:srgbClr val="000000"/>
                </a:solidFill>
              </a:rPr>
              <a:t>ilaci</a:t>
            </a:r>
            <a:r>
              <a:rPr lang="tr-TR" sz="1200" dirty="0">
                <a:solidFill>
                  <a:srgbClr val="000000"/>
                </a:solidFill>
              </a:rPr>
              <a:t> </a:t>
            </a:r>
            <a:r>
              <a:rPr lang="tr-TR" sz="1200" dirty="0" err="1">
                <a:solidFill>
                  <a:srgbClr val="000000"/>
                </a:solidFill>
              </a:rPr>
              <a:t>dayiyormus</a:t>
            </a:r>
            <a:r>
              <a:rPr lang="tr-TR" sz="1200" dirty="0">
                <a:solidFill>
                  <a:srgbClr val="000000"/>
                </a:solidFill>
              </a:rPr>
              <a:t>. giderken kocasına da </a:t>
            </a:r>
            <a:r>
              <a:rPr lang="tr-TR" sz="1200" dirty="0" err="1">
                <a:solidFill>
                  <a:srgbClr val="000000"/>
                </a:solidFill>
              </a:rPr>
              <a:t>diyormus</a:t>
            </a:r>
            <a:r>
              <a:rPr lang="tr-TR" sz="1200" dirty="0">
                <a:solidFill>
                  <a:srgbClr val="000000"/>
                </a:solidFill>
              </a:rPr>
              <a:t> ki "</a:t>
            </a:r>
            <a:r>
              <a:rPr lang="tr-TR" sz="1200" dirty="0" err="1">
                <a:solidFill>
                  <a:srgbClr val="000000"/>
                </a:solidFill>
              </a:rPr>
              <a:t>evladim</a:t>
            </a:r>
            <a:r>
              <a:rPr lang="tr-TR" sz="1200" dirty="0">
                <a:solidFill>
                  <a:srgbClr val="000000"/>
                </a:solidFill>
              </a:rPr>
              <a:t>, </a:t>
            </a:r>
            <a:r>
              <a:rPr lang="tr-TR" sz="1200" dirty="0" err="1">
                <a:solidFill>
                  <a:srgbClr val="000000"/>
                </a:solidFill>
              </a:rPr>
              <a:t>kelebegi</a:t>
            </a:r>
            <a:r>
              <a:rPr lang="tr-TR" sz="1200" dirty="0">
                <a:solidFill>
                  <a:srgbClr val="000000"/>
                </a:solidFill>
              </a:rPr>
              <a:t> orada </a:t>
            </a:r>
            <a:r>
              <a:rPr lang="tr-TR" sz="1200" dirty="0" err="1">
                <a:solidFill>
                  <a:srgbClr val="000000"/>
                </a:solidFill>
              </a:rPr>
              <a:t>biraktim</a:t>
            </a:r>
            <a:r>
              <a:rPr lang="tr-TR" sz="1200" dirty="0">
                <a:solidFill>
                  <a:srgbClr val="000000"/>
                </a:solidFill>
              </a:rPr>
              <a:t> al sana </a:t>
            </a:r>
            <a:r>
              <a:rPr lang="tr-TR" sz="1200" dirty="0" err="1">
                <a:solidFill>
                  <a:srgbClr val="000000"/>
                </a:solidFill>
              </a:rPr>
              <a:t>ilac</a:t>
            </a:r>
            <a:r>
              <a:rPr lang="tr-TR" sz="1200" dirty="0">
                <a:solidFill>
                  <a:srgbClr val="000000"/>
                </a:solidFill>
              </a:rPr>
              <a:t>. </a:t>
            </a:r>
            <a:r>
              <a:rPr lang="tr-TR" sz="1200" dirty="0" err="1">
                <a:solidFill>
                  <a:srgbClr val="000000"/>
                </a:solidFill>
              </a:rPr>
              <a:t>zorlandiginda</a:t>
            </a:r>
            <a:r>
              <a:rPr lang="tr-TR" sz="1200" dirty="0">
                <a:solidFill>
                  <a:srgbClr val="000000"/>
                </a:solidFill>
              </a:rPr>
              <a:t> kullan".. </a:t>
            </a:r>
            <a:r>
              <a:rPr lang="tr-TR" sz="1200" dirty="0" err="1">
                <a:solidFill>
                  <a:srgbClr val="000000"/>
                </a:solidFill>
              </a:rPr>
              <a:t>yaa</a:t>
            </a:r>
            <a:r>
              <a:rPr lang="tr-TR" sz="1200" dirty="0">
                <a:solidFill>
                  <a:srgbClr val="000000"/>
                </a:solidFill>
              </a:rPr>
              <a:t> bu da </a:t>
            </a:r>
            <a:r>
              <a:rPr lang="tr-TR" sz="1200" dirty="0" err="1">
                <a:solidFill>
                  <a:srgbClr val="000000"/>
                </a:solidFill>
              </a:rPr>
              <a:t>boyle</a:t>
            </a:r>
            <a:endParaRPr lang="tr-TR" sz="1200" dirty="0">
              <a:solidFill>
                <a:srgbClr val="000000"/>
              </a:solidFill>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45</a:t>
            </a:fld>
            <a:endParaRPr lang="tr-TR" altLang="tr-TR"/>
          </a:p>
        </p:txBody>
      </p:sp>
    </p:spTree>
    <p:extLst>
      <p:ext uri="{BB962C8B-B14F-4D97-AF65-F5344CB8AC3E}">
        <p14:creationId xmlns:p14="http://schemas.microsoft.com/office/powerpoint/2010/main" val="36929324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5338936" cy="4525963"/>
          </a:xfrm>
        </p:spPr>
        <p:style>
          <a:lnRef idx="1">
            <a:schemeClr val="accent2"/>
          </a:lnRef>
          <a:fillRef idx="2">
            <a:schemeClr val="accent2"/>
          </a:fillRef>
          <a:effectRef idx="1">
            <a:schemeClr val="accent2"/>
          </a:effectRef>
          <a:fontRef idx="minor">
            <a:schemeClr val="dk1"/>
          </a:fontRef>
        </p:style>
        <p:txBody>
          <a:bodyPr/>
          <a:lstStyle/>
          <a:p>
            <a:pPr lvl="0"/>
            <a:r>
              <a:rPr lang="tr-TR" sz="1400" dirty="0">
                <a:solidFill>
                  <a:srgbClr val="202122"/>
                </a:solidFill>
              </a:rPr>
              <a:t>Klitoris, bızır veya dılak memeliler, devekuşları ve bunların dışında sınırlı sayıda hayvanda bulunan sertleşebilen dişi cinsel organıdır.  </a:t>
            </a:r>
          </a:p>
          <a:p>
            <a:pPr lvl="0"/>
            <a:r>
              <a:rPr lang="tr-TR" sz="1400" dirty="0">
                <a:solidFill>
                  <a:srgbClr val="202122"/>
                </a:solidFill>
              </a:rPr>
              <a:t>Tüm dünyada yasaklanan klitoris kesimi veya kadın sünneti bazı Afrika bölgelerinde varlığını sürdürmektedir. </a:t>
            </a:r>
          </a:p>
          <a:p>
            <a:pPr lvl="0"/>
            <a:r>
              <a:rPr lang="tr-TR" sz="1400" dirty="0" smtClean="0">
                <a:solidFill>
                  <a:srgbClr val="202122"/>
                </a:solidFill>
              </a:rPr>
              <a:t>Klitoris üzerine sosyolojik</a:t>
            </a:r>
            <a:r>
              <a:rPr lang="tr-TR" sz="1400" dirty="0">
                <a:solidFill>
                  <a:srgbClr val="202122"/>
                </a:solidFill>
              </a:rPr>
              <a:t>, seksolojik ve tıbbi tartışmalar yaşanmıştır.  </a:t>
            </a:r>
            <a:endParaRPr lang="tr-TR" sz="1400" dirty="0" smtClean="0">
              <a:solidFill>
                <a:srgbClr val="202122"/>
              </a:solidFill>
            </a:endParaRPr>
          </a:p>
          <a:p>
            <a:pPr lvl="0"/>
            <a:r>
              <a:rPr lang="tr-TR" sz="1400" dirty="0" smtClean="0">
                <a:solidFill>
                  <a:srgbClr val="202122"/>
                </a:solidFill>
              </a:rPr>
              <a:t>Bu </a:t>
            </a:r>
            <a:r>
              <a:rPr lang="tr-TR" sz="1400" dirty="0">
                <a:solidFill>
                  <a:srgbClr val="202122"/>
                </a:solidFill>
              </a:rPr>
              <a:t>tartışmaların başlıca </a:t>
            </a:r>
            <a:r>
              <a:rPr lang="tr-TR" sz="1400" dirty="0" smtClean="0">
                <a:solidFill>
                  <a:srgbClr val="202122"/>
                </a:solidFill>
              </a:rPr>
              <a:t>konuları: </a:t>
            </a:r>
          </a:p>
          <a:p>
            <a:pPr lvl="1"/>
            <a:r>
              <a:rPr lang="tr-TR" sz="1400" dirty="0">
                <a:solidFill>
                  <a:srgbClr val="202122"/>
                </a:solidFill>
              </a:rPr>
              <a:t>K</a:t>
            </a:r>
            <a:r>
              <a:rPr lang="tr-TR" sz="1400" dirty="0" smtClean="0">
                <a:solidFill>
                  <a:srgbClr val="202122"/>
                </a:solidFill>
              </a:rPr>
              <a:t>litoris </a:t>
            </a:r>
            <a:r>
              <a:rPr lang="tr-TR" sz="1400" dirty="0">
                <a:solidFill>
                  <a:srgbClr val="202122"/>
                </a:solidFill>
              </a:rPr>
              <a:t>anatomisinin doğruluğu, </a:t>
            </a:r>
            <a:endParaRPr lang="tr-TR" sz="1400" dirty="0" smtClean="0">
              <a:solidFill>
                <a:srgbClr val="202122"/>
              </a:solidFill>
            </a:endParaRPr>
          </a:p>
          <a:p>
            <a:pPr lvl="1"/>
            <a:r>
              <a:rPr lang="tr-TR" sz="1400" dirty="0" smtClean="0">
                <a:solidFill>
                  <a:srgbClr val="202122"/>
                </a:solidFill>
              </a:rPr>
              <a:t>Orgazmdaki</a:t>
            </a:r>
            <a:r>
              <a:rPr lang="tr-TR" sz="1400" dirty="0">
                <a:solidFill>
                  <a:srgbClr val="202122"/>
                </a:solidFill>
              </a:rPr>
              <a:t> ve G noktasının fizyolojik olarak açıklanmasındaki rolü, </a:t>
            </a:r>
          </a:p>
          <a:p>
            <a:pPr lvl="1"/>
            <a:r>
              <a:rPr lang="tr-TR" sz="1400" dirty="0">
                <a:solidFill>
                  <a:srgbClr val="202122"/>
                </a:solidFill>
              </a:rPr>
              <a:t>Klitorisin körelmiş bir yapı mı yoksa bir adaptasyon mu olduğu, </a:t>
            </a:r>
          </a:p>
          <a:p>
            <a:pPr lvl="1"/>
            <a:r>
              <a:rPr lang="tr-TR" sz="1400" dirty="0">
                <a:solidFill>
                  <a:srgbClr val="202122"/>
                </a:solidFill>
              </a:rPr>
              <a:t>Üreme sürecinde rol oynayıp oynamadığı </a:t>
            </a:r>
          </a:p>
          <a:p>
            <a:pPr marL="457200" lvl="1" indent="0">
              <a:buNone/>
            </a:pPr>
            <a:endParaRPr lang="tr-TR" sz="1400" dirty="0">
              <a:solidFill>
                <a:srgbClr val="202122"/>
              </a:solidFill>
            </a:endParaRP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46</a:t>
            </a:fld>
            <a:endParaRPr lang="tr-TR" alt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2492896"/>
            <a:ext cx="2511425"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61642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6707088" cy="4525963"/>
          </a:xfrm>
        </p:spPr>
        <p:style>
          <a:lnRef idx="1">
            <a:schemeClr val="accent2"/>
          </a:lnRef>
          <a:fillRef idx="2">
            <a:schemeClr val="accent2"/>
          </a:fillRef>
          <a:effectRef idx="1">
            <a:schemeClr val="accent2"/>
          </a:effectRef>
          <a:fontRef idx="minor">
            <a:schemeClr val="dk1"/>
          </a:fontRef>
        </p:style>
        <p:txBody>
          <a:bodyPr/>
          <a:lstStyle/>
          <a:p>
            <a:pPr lvl="0"/>
            <a:r>
              <a:rPr lang="tr-TR" sz="2000" dirty="0">
                <a:solidFill>
                  <a:srgbClr val="202122"/>
                </a:solidFill>
              </a:rPr>
              <a:t>Klitorisin büyütülmesi, </a:t>
            </a:r>
            <a:r>
              <a:rPr lang="tr-TR" sz="2000" dirty="0" err="1">
                <a:solidFill>
                  <a:srgbClr val="202122"/>
                </a:solidFill>
              </a:rPr>
              <a:t>pirsingle</a:t>
            </a:r>
            <a:r>
              <a:rPr lang="tr-TR" sz="2000" dirty="0">
                <a:solidFill>
                  <a:srgbClr val="202122"/>
                </a:solidFill>
              </a:rPr>
              <a:t> delinmesi veya kesilmesi (kadın sünneti) gibi çeşitli estetik, kültürel ve tıbbi inanışlardan kaynaklanan uygulamalar mevcuttur.</a:t>
            </a:r>
          </a:p>
          <a:p>
            <a:pPr lvl="0"/>
            <a:r>
              <a:rPr lang="tr-TR" sz="2000" dirty="0">
                <a:solidFill>
                  <a:srgbClr val="202122"/>
                </a:solidFill>
              </a:rPr>
              <a:t>Araştırmalar diğer cinsel organlara kıyasla klitorisin varlığı ve anatomisi hakkında bilginin az </a:t>
            </a:r>
            <a:r>
              <a:rPr lang="tr-TR" sz="2000" dirty="0" smtClean="0">
                <a:solidFill>
                  <a:srgbClr val="202122"/>
                </a:solidFill>
              </a:rPr>
              <a:t>olduğunu gösterir.</a:t>
            </a:r>
          </a:p>
          <a:p>
            <a:pPr lvl="0"/>
            <a:r>
              <a:rPr lang="tr-TR" sz="2000" dirty="0">
                <a:solidFill>
                  <a:srgbClr val="202122"/>
                </a:solidFill>
              </a:rPr>
              <a:t>K</a:t>
            </a:r>
            <a:r>
              <a:rPr lang="tr-TR" sz="2000" dirty="0" smtClean="0">
                <a:solidFill>
                  <a:srgbClr val="202122"/>
                </a:solidFill>
              </a:rPr>
              <a:t>litorisle </a:t>
            </a:r>
            <a:r>
              <a:rPr lang="tr-TR" sz="2000" dirty="0">
                <a:solidFill>
                  <a:srgbClr val="202122"/>
                </a:solidFill>
              </a:rPr>
              <a:t>ilgili </a:t>
            </a:r>
            <a:r>
              <a:rPr lang="tr-TR" sz="2000" dirty="0" smtClean="0">
                <a:solidFill>
                  <a:srgbClr val="202122"/>
                </a:solidFill>
              </a:rPr>
              <a:t>eğitim </a:t>
            </a:r>
            <a:r>
              <a:rPr lang="tr-TR" sz="2000" dirty="0">
                <a:solidFill>
                  <a:srgbClr val="202122"/>
                </a:solidFill>
              </a:rPr>
              <a:t>kadın vücudu ve cinselliğiyle ilgili toplumsal damgaları </a:t>
            </a:r>
            <a:r>
              <a:rPr lang="tr-TR" sz="2000" dirty="0" smtClean="0">
                <a:solidFill>
                  <a:srgbClr val="202122"/>
                </a:solidFill>
              </a:rPr>
              <a:t>hafifletir. </a:t>
            </a:r>
            <a:endParaRPr lang="tr-TR" sz="2000" dirty="0">
              <a:solidFill>
                <a:srgbClr val="202122"/>
              </a:solidFill>
            </a:endParaRPr>
          </a:p>
          <a:p>
            <a:pPr lvl="0"/>
            <a:r>
              <a:rPr lang="tr-TR" sz="2000" dirty="0">
                <a:solidFill>
                  <a:srgbClr val="202122"/>
                </a:solidFill>
              </a:rPr>
              <a:t>Bu damgalar arasında klitoris ve genel olarak kadın üreme ve cinsel organlarının çirkin olduğu düşüncesi, kadınların mastürbasyon yapması ile ilgili tabular ve erkeklerin kadın orgazmını kontrol edebilmeleri beklentisi yer alır.</a:t>
            </a:r>
          </a:p>
          <a:p>
            <a:pPr lvl="0"/>
            <a:endParaRPr lang="tr-TR" dirty="0">
              <a:solidFill>
                <a:srgbClr val="000000"/>
              </a:solidFill>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47</a:t>
            </a:fld>
            <a:endParaRPr lang="tr-TR" altLang="tr-TR"/>
          </a:p>
        </p:txBody>
      </p:sp>
    </p:spTree>
    <p:extLst>
      <p:ext uri="{BB962C8B-B14F-4D97-AF65-F5344CB8AC3E}">
        <p14:creationId xmlns:p14="http://schemas.microsoft.com/office/powerpoint/2010/main" val="35225733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solidFill>
                  <a:srgbClr val="000000"/>
                </a:solidFill>
              </a:rPr>
              <a:t>Prof. Dr. Sultan Doğan</a:t>
            </a:r>
          </a:p>
        </p:txBody>
      </p:sp>
      <p:pic>
        <p:nvPicPr>
          <p:cNvPr id="1026" name="Picture 2" descr="C:\Users\Altan Doğan\Desktop\2996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533400"/>
            <a:ext cx="5238750" cy="5791200"/>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p:cNvSpPr>
            <a:spLocks noGrp="1"/>
          </p:cNvSpPr>
          <p:nvPr>
            <p:ph type="sldNum" sz="quarter" idx="12"/>
          </p:nvPr>
        </p:nvSpPr>
        <p:spPr/>
        <p:txBody>
          <a:bodyPr/>
          <a:lstStyle/>
          <a:p>
            <a:pPr>
              <a:defRPr/>
            </a:pPr>
            <a:fld id="{71C33316-D5ED-467C-B547-A2C67F28DE85}" type="slidenum">
              <a:rPr lang="tr-TR" altLang="tr-TR" smtClean="0"/>
              <a:pPr>
                <a:defRPr/>
              </a:pPr>
              <a:t>48</a:t>
            </a:fld>
            <a:endParaRPr lang="tr-TR" altLang="tr-TR"/>
          </a:p>
        </p:txBody>
      </p:sp>
    </p:spTree>
    <p:extLst>
      <p:ext uri="{BB962C8B-B14F-4D97-AF65-F5344CB8AC3E}">
        <p14:creationId xmlns:p14="http://schemas.microsoft.com/office/powerpoint/2010/main" val="36532552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sz="4000" dirty="0" smtClean="0"/>
              <a:t>Perine </a:t>
            </a:r>
            <a:r>
              <a:rPr lang="tr-TR" sz="4000" dirty="0"/>
              <a:t/>
            </a:r>
            <a:br>
              <a:rPr lang="tr-TR" sz="4000" dirty="0"/>
            </a:br>
            <a:endParaRPr lang="tr-TR" sz="4000" dirty="0"/>
          </a:p>
        </p:txBody>
      </p:sp>
      <p:sp>
        <p:nvSpPr>
          <p:cNvPr id="2" name="İçerik Yer Tutucusu 1"/>
          <p:cNvSpPr>
            <a:spLocks noGrp="1"/>
          </p:cNvSpPr>
          <p:nvPr>
            <p:ph idx="1"/>
          </p:nvPr>
        </p:nvSpPr>
        <p:spPr>
          <a:xfrm>
            <a:off x="457200" y="1600200"/>
            <a:ext cx="4042792" cy="4525963"/>
          </a:xfrm>
        </p:spPr>
        <p:txBody>
          <a:bodyPr/>
          <a:lstStyle/>
          <a:p>
            <a:r>
              <a:rPr lang="tr-TR" altLang="tr-TR" sz="2000" dirty="0" err="1" smtClean="0"/>
              <a:t>Labia</a:t>
            </a:r>
            <a:r>
              <a:rPr lang="tr-TR" altLang="tr-TR" sz="2000" dirty="0" smtClean="0"/>
              <a:t> </a:t>
            </a:r>
            <a:r>
              <a:rPr lang="tr-TR" altLang="tr-TR" sz="2000" dirty="0"/>
              <a:t>ve anüs arasında kalan kılsız bölgedir. </a:t>
            </a:r>
            <a:endParaRPr lang="tr-TR" altLang="tr-TR" sz="2000" dirty="0" smtClean="0"/>
          </a:p>
          <a:p>
            <a:r>
              <a:rPr lang="tr-TR" altLang="tr-TR" sz="2000" dirty="0" smtClean="0"/>
              <a:t>Sinirden </a:t>
            </a:r>
            <a:r>
              <a:rPr lang="tr-TR" altLang="tr-TR" sz="2000" dirty="0"/>
              <a:t>zengin ve dokunmaya duyarlıdır. </a:t>
            </a:r>
            <a:endParaRPr lang="tr-TR" altLang="tr-TR" sz="2000" dirty="0" smtClean="0"/>
          </a:p>
          <a:p>
            <a:r>
              <a:rPr lang="tr-TR" altLang="tr-TR" sz="2000" dirty="0" smtClean="0"/>
              <a:t>Bazı </a:t>
            </a:r>
            <a:r>
              <a:rPr lang="tr-TR" altLang="tr-TR" sz="2000" dirty="0"/>
              <a:t>kadınlarda uyarılma ve haz almada önemlidir.</a:t>
            </a:r>
            <a:endParaRPr lang="tr-TR" altLang="tr-TR" sz="2000" b="1" dirty="0"/>
          </a:p>
          <a:p>
            <a:endParaRPr lang="tr-TR" dirty="0"/>
          </a:p>
        </p:txBody>
      </p:sp>
      <p:sp>
        <p:nvSpPr>
          <p:cNvPr id="17412"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3" name="Slayt Numarası Yer Tutucusu 2"/>
          <p:cNvSpPr>
            <a:spLocks noGrp="1"/>
          </p:cNvSpPr>
          <p:nvPr>
            <p:ph type="sldNum" sz="quarter" idx="12"/>
          </p:nvPr>
        </p:nvSpPr>
        <p:spPr/>
        <p:txBody>
          <a:bodyPr/>
          <a:lstStyle/>
          <a:p>
            <a:pPr>
              <a:defRPr/>
            </a:pPr>
            <a:fld id="{B975EDBF-B843-4009-B23E-D9945A1706B4}" type="slidenum">
              <a:rPr lang="tr-TR" altLang="tr-TR" smtClean="0"/>
              <a:pPr>
                <a:defRPr/>
              </a:pPr>
              <a:t>49</a:t>
            </a:fld>
            <a:endParaRPr lang="tr-TR" altLang="tr-TR"/>
          </a:p>
        </p:txBody>
      </p:sp>
      <p:pic>
        <p:nvPicPr>
          <p:cNvPr id="5122" name="Picture 2" descr="C:\Users\Altan Doğan\Desktop\tea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1762309"/>
            <a:ext cx="4283968" cy="42839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sz="3600" dirty="0"/>
              <a:t>Kızlık Zarı (Himen)</a:t>
            </a:r>
          </a:p>
        </p:txBody>
      </p:sp>
      <p:sp>
        <p:nvSpPr>
          <p:cNvPr id="4" name="İçerik Yer Tutucusu 3"/>
          <p:cNvSpPr>
            <a:spLocks noGrp="1"/>
          </p:cNvSpPr>
          <p:nvPr>
            <p:ph idx="1"/>
          </p:nvPr>
        </p:nvSpPr>
        <p:spPr/>
        <p:txBody>
          <a:bodyPr/>
          <a:lstStyle/>
          <a:p>
            <a:endParaRPr lang="tr-TR"/>
          </a:p>
        </p:txBody>
      </p:sp>
      <p:sp>
        <p:nvSpPr>
          <p:cNvPr id="19460"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50</a:t>
            </a:fld>
            <a:endParaRPr lang="tr-TR" altLang="tr-TR"/>
          </a:p>
        </p:txBody>
      </p:sp>
      <p:pic>
        <p:nvPicPr>
          <p:cNvPr id="6148" name="Picture 4" descr="C:\Users\Altan Doğan\Desktop\indir (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988840"/>
            <a:ext cx="5910338" cy="31573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179512" y="1377221"/>
            <a:ext cx="5122912" cy="4391589"/>
          </a:xfrm>
        </p:spPr>
        <p:txBody>
          <a:bodyPr/>
          <a:lstStyle/>
          <a:p>
            <a:endParaRPr lang="tr-TR" sz="2000" dirty="0" smtClean="0">
              <a:solidFill>
                <a:srgbClr val="202122"/>
              </a:solidFill>
            </a:endParaRPr>
          </a:p>
          <a:p>
            <a:endParaRPr lang="tr-TR" sz="2000" dirty="0">
              <a:solidFill>
                <a:srgbClr val="202122"/>
              </a:solidFill>
            </a:endParaRPr>
          </a:p>
          <a:p>
            <a:r>
              <a:rPr lang="tr-TR" sz="2000" dirty="0">
                <a:solidFill>
                  <a:srgbClr val="202122"/>
                </a:solidFill>
              </a:rPr>
              <a:t>Kızlık zarı (himen), vajina girişini kısmen kaplayan ince, esnek bir mukoza dokusudur. </a:t>
            </a:r>
            <a:endParaRPr lang="tr-TR" sz="2000" dirty="0" smtClean="0">
              <a:solidFill>
                <a:srgbClr val="202122"/>
              </a:solidFill>
            </a:endParaRPr>
          </a:p>
          <a:p>
            <a:r>
              <a:rPr lang="tr-TR" sz="2000" dirty="0" smtClean="0">
                <a:solidFill>
                  <a:srgbClr val="202122"/>
                </a:solidFill>
              </a:rPr>
              <a:t>Genellikle </a:t>
            </a:r>
            <a:r>
              <a:rPr lang="tr-TR" sz="2000" dirty="0">
                <a:solidFill>
                  <a:srgbClr val="202122"/>
                </a:solidFill>
              </a:rPr>
              <a:t>ergenlik öncesi kız çocuklarında daha belirgindir ve ergenlik dönemi boyunca ve sonrasında çeşitli şekillerde değişebilir. </a:t>
            </a:r>
            <a:endParaRPr lang="tr-TR" sz="2000" dirty="0" smtClean="0">
              <a:solidFill>
                <a:srgbClr val="202122"/>
              </a:solidFill>
            </a:endParaRPr>
          </a:p>
          <a:p>
            <a:r>
              <a:rPr lang="tr-TR" sz="2000" dirty="0" smtClean="0">
                <a:solidFill>
                  <a:srgbClr val="202122"/>
                </a:solidFill>
              </a:rPr>
              <a:t>Kızlık </a:t>
            </a:r>
            <a:r>
              <a:rPr lang="tr-TR" sz="2000" dirty="0">
                <a:solidFill>
                  <a:srgbClr val="202122"/>
                </a:solidFill>
              </a:rPr>
              <a:t>zarı tüm kadınlarda yaklaşık olarak aynı yerdedir. </a:t>
            </a:r>
            <a:endParaRPr lang="tr-TR" sz="2000" dirty="0" smtClean="0">
              <a:solidFill>
                <a:srgbClr val="202122"/>
              </a:solidFill>
            </a:endParaRPr>
          </a:p>
        </p:txBody>
      </p:sp>
      <p:sp>
        <p:nvSpPr>
          <p:cNvPr id="4" name="Altbilgi Yer Tutucusu 3"/>
          <p:cNvSpPr>
            <a:spLocks noGrp="1"/>
          </p:cNvSpPr>
          <p:nvPr>
            <p:ph type="ftr" sz="quarter" idx="11"/>
          </p:nvPr>
        </p:nvSpPr>
        <p:spPr/>
        <p:txBody>
          <a:bodyPr/>
          <a:lstStyle/>
          <a:p>
            <a:pPr>
              <a:defRPr/>
            </a:pPr>
            <a:r>
              <a:rPr lang="tr-TR" smtClean="0">
                <a:solidFill>
                  <a:srgbClr val="000000"/>
                </a:solidFill>
              </a:rPr>
              <a:t>Prof. Dr. Sultan Doğan</a:t>
            </a:r>
            <a:endParaRPr lang="tr-TR">
              <a:solidFill>
                <a:srgbClr val="000000"/>
              </a:solidFill>
            </a:endParaRP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solidFill>
                  <a:srgbClr val="000000"/>
                </a:solidFill>
              </a:rPr>
              <a:pPr>
                <a:defRPr/>
              </a:pPr>
              <a:t>51</a:t>
            </a:fld>
            <a:endParaRPr lang="tr-TR" altLang="tr-TR">
              <a:solidFill>
                <a:srgbClr val="000000"/>
              </a:solidFill>
            </a:endParaRPr>
          </a:p>
        </p:txBody>
      </p:sp>
      <p:pic>
        <p:nvPicPr>
          <p:cNvPr id="7170" name="Picture 2" descr="C:\Users\Altan Doğan\Desktop\Gray12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5117" y="1484784"/>
            <a:ext cx="3588027"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8447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467544" y="1268760"/>
            <a:ext cx="6768752" cy="4525963"/>
          </a:xfrm>
        </p:spPr>
        <p:txBody>
          <a:bodyPr/>
          <a:lstStyle/>
          <a:p>
            <a:r>
              <a:rPr lang="tr-TR" sz="2000" dirty="0" smtClean="0">
                <a:solidFill>
                  <a:srgbClr val="202122"/>
                </a:solidFill>
              </a:rPr>
              <a:t>Genellikle </a:t>
            </a:r>
            <a:r>
              <a:rPr lang="tr-TR" sz="2000" dirty="0">
                <a:solidFill>
                  <a:srgbClr val="202122"/>
                </a:solidFill>
              </a:rPr>
              <a:t>1–2 cm kadar içeride ve 2–3 mm </a:t>
            </a:r>
            <a:r>
              <a:rPr lang="tr-TR" sz="2000" dirty="0" smtClean="0">
                <a:solidFill>
                  <a:srgbClr val="202122"/>
                </a:solidFill>
              </a:rPr>
              <a:t>kalınlığındadır. Kılcal</a:t>
            </a:r>
            <a:r>
              <a:rPr lang="tr-TR" sz="2000" dirty="0">
                <a:solidFill>
                  <a:srgbClr val="202122"/>
                </a:solidFill>
              </a:rPr>
              <a:t> damarlarla çevrilidir. </a:t>
            </a:r>
          </a:p>
          <a:p>
            <a:r>
              <a:rPr lang="tr-TR" sz="2000" dirty="0">
                <a:solidFill>
                  <a:srgbClr val="202122"/>
                </a:solidFill>
              </a:rPr>
              <a:t>Himen adı </a:t>
            </a:r>
            <a:r>
              <a:rPr lang="tr-TR" sz="2000" dirty="0" smtClean="0">
                <a:solidFill>
                  <a:srgbClr val="202122"/>
                </a:solidFill>
              </a:rPr>
              <a:t>evlilik </a:t>
            </a:r>
            <a:r>
              <a:rPr lang="tr-TR" sz="2000" dirty="0">
                <a:solidFill>
                  <a:srgbClr val="202122"/>
                </a:solidFill>
              </a:rPr>
              <a:t>ve düğün </a:t>
            </a:r>
            <a:r>
              <a:rPr lang="tr-TR" sz="2000" dirty="0" smtClean="0">
                <a:solidFill>
                  <a:srgbClr val="202122"/>
                </a:solidFill>
              </a:rPr>
              <a:t>Yunan tanrısı</a:t>
            </a:r>
            <a:r>
              <a:rPr lang="tr-TR" sz="2000" dirty="0">
                <a:solidFill>
                  <a:srgbClr val="202122"/>
                </a:solidFill>
              </a:rPr>
              <a:t> </a:t>
            </a:r>
            <a:r>
              <a:rPr lang="tr-TR" sz="2000" dirty="0" err="1">
                <a:solidFill>
                  <a:srgbClr val="202122"/>
                </a:solidFill>
              </a:rPr>
              <a:t>Hymenaeus'tan</a:t>
            </a:r>
            <a:r>
              <a:rPr lang="tr-TR" sz="2000" dirty="0">
                <a:solidFill>
                  <a:srgbClr val="202122"/>
                </a:solidFill>
              </a:rPr>
              <a:t> gelir. </a:t>
            </a:r>
          </a:p>
          <a:p>
            <a:r>
              <a:rPr lang="tr-TR" sz="2000" dirty="0" smtClean="0">
                <a:solidFill>
                  <a:srgbClr val="202122"/>
                </a:solidFill>
              </a:rPr>
              <a:t>Gebeliğin </a:t>
            </a:r>
            <a:r>
              <a:rPr lang="tr-TR" sz="2000" dirty="0">
                <a:solidFill>
                  <a:srgbClr val="202122"/>
                </a:solidFill>
              </a:rPr>
              <a:t>7-12. haftaları arasında embriyoda dış cinsiyetin gelişmesi gözlenir. </a:t>
            </a:r>
          </a:p>
          <a:p>
            <a:r>
              <a:rPr lang="tr-TR" sz="2000" dirty="0">
                <a:solidFill>
                  <a:srgbClr val="202122"/>
                </a:solidFill>
              </a:rPr>
              <a:t>Bu sırada embriyodaki </a:t>
            </a:r>
            <a:r>
              <a:rPr lang="tr-TR" sz="2000" dirty="0" err="1">
                <a:solidFill>
                  <a:srgbClr val="202122"/>
                </a:solidFill>
              </a:rPr>
              <a:t>genital</a:t>
            </a:r>
            <a:r>
              <a:rPr lang="tr-TR" sz="2000" dirty="0">
                <a:solidFill>
                  <a:srgbClr val="202122"/>
                </a:solidFill>
              </a:rPr>
              <a:t> duvarlar birleşip yapışarak erkeklerde testis torbasını oluştururken kadınlarda bu duvarlar ayrılarak küçük (</a:t>
            </a:r>
            <a:r>
              <a:rPr lang="tr-TR" sz="2000" dirty="0" err="1">
                <a:solidFill>
                  <a:srgbClr val="202122"/>
                </a:solidFill>
              </a:rPr>
              <a:t>labia</a:t>
            </a:r>
            <a:r>
              <a:rPr lang="tr-TR" sz="2000" dirty="0">
                <a:solidFill>
                  <a:srgbClr val="202122"/>
                </a:solidFill>
              </a:rPr>
              <a:t> </a:t>
            </a:r>
            <a:r>
              <a:rPr lang="tr-TR" sz="2000" dirty="0" err="1">
                <a:solidFill>
                  <a:srgbClr val="202122"/>
                </a:solidFill>
              </a:rPr>
              <a:t>minora</a:t>
            </a:r>
            <a:r>
              <a:rPr lang="tr-TR" sz="2000" dirty="0">
                <a:solidFill>
                  <a:srgbClr val="202122"/>
                </a:solidFill>
              </a:rPr>
              <a:t>) ve büyük (</a:t>
            </a:r>
            <a:r>
              <a:rPr lang="tr-TR" sz="2000" dirty="0" err="1">
                <a:solidFill>
                  <a:srgbClr val="202122"/>
                </a:solidFill>
              </a:rPr>
              <a:t>labia</a:t>
            </a:r>
            <a:r>
              <a:rPr lang="tr-TR" sz="2000" dirty="0">
                <a:solidFill>
                  <a:srgbClr val="202122"/>
                </a:solidFill>
              </a:rPr>
              <a:t> </a:t>
            </a:r>
            <a:r>
              <a:rPr lang="tr-TR" sz="2000" dirty="0" err="1">
                <a:solidFill>
                  <a:srgbClr val="202122"/>
                </a:solidFill>
              </a:rPr>
              <a:t>majora</a:t>
            </a:r>
            <a:r>
              <a:rPr lang="tr-TR" sz="2000" dirty="0">
                <a:solidFill>
                  <a:srgbClr val="202122"/>
                </a:solidFill>
              </a:rPr>
              <a:t>) dış dudakları oluştururlar. </a:t>
            </a:r>
            <a:endParaRPr lang="tr-TR" sz="2000" dirty="0" smtClean="0">
              <a:solidFill>
                <a:srgbClr val="202122"/>
              </a:solidFill>
            </a:endParaRPr>
          </a:p>
          <a:p>
            <a:r>
              <a:rPr lang="tr-TR" sz="2000" dirty="0" smtClean="0">
                <a:solidFill>
                  <a:srgbClr val="202122"/>
                </a:solidFill>
              </a:rPr>
              <a:t>Ayrılma </a:t>
            </a:r>
            <a:r>
              <a:rPr lang="tr-TR" sz="2000" dirty="0">
                <a:solidFill>
                  <a:srgbClr val="202122"/>
                </a:solidFill>
              </a:rPr>
              <a:t>sonucunda ortada kalan zarımsı doku </a:t>
            </a:r>
            <a:r>
              <a:rPr lang="tr-TR" sz="2000" b="1" dirty="0" smtClean="0">
                <a:solidFill>
                  <a:srgbClr val="00B050"/>
                </a:solidFill>
              </a:rPr>
              <a:t>kızlık </a:t>
            </a:r>
            <a:r>
              <a:rPr lang="tr-TR" sz="2000" b="1" dirty="0">
                <a:solidFill>
                  <a:srgbClr val="00B050"/>
                </a:solidFill>
              </a:rPr>
              <a:t>zarı </a:t>
            </a:r>
            <a:r>
              <a:rPr lang="tr-TR" sz="2000" dirty="0">
                <a:solidFill>
                  <a:srgbClr val="202122"/>
                </a:solidFill>
              </a:rPr>
              <a:t>adı verilen yapıları oluşturur,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52</a:t>
            </a:fld>
            <a:endParaRPr lang="tr-TR" altLang="tr-TR"/>
          </a:p>
        </p:txBody>
      </p:sp>
    </p:spTree>
    <p:extLst>
      <p:ext uri="{BB962C8B-B14F-4D97-AF65-F5344CB8AC3E}">
        <p14:creationId xmlns:p14="http://schemas.microsoft.com/office/powerpoint/2010/main" val="10266717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t>Kızlık </a:t>
            </a:r>
            <a:r>
              <a:rPr lang="tr-TR" sz="2000" dirty="0"/>
              <a:t>zarının varlığı, genellikle cinsel aktivite veya vajinal </a:t>
            </a:r>
            <a:r>
              <a:rPr lang="tr-TR" sz="2000" dirty="0" err="1"/>
              <a:t>penetrasyon</a:t>
            </a:r>
            <a:r>
              <a:rPr lang="tr-TR" sz="2000" dirty="0"/>
              <a:t> ile ilişkilendirilir, ancak bu dokunun yapı ve bütünlüğü çok çeşitli etkenlere bağlı olarak değişkenlik gösterebilir.</a:t>
            </a:r>
          </a:p>
          <a:p>
            <a:endParaRPr lang="tr-TR" sz="2000" dirty="0"/>
          </a:p>
          <a:p>
            <a:r>
              <a:rPr lang="tr-TR" sz="2000" b="1" dirty="0"/>
              <a:t>Kızlık Zarının Özellikleri</a:t>
            </a:r>
            <a:r>
              <a:rPr lang="tr-TR" sz="2000" b="1" dirty="0" smtClean="0"/>
              <a:t>:</a:t>
            </a:r>
          </a:p>
          <a:p>
            <a:endParaRPr lang="tr-TR" sz="2000" b="1" dirty="0"/>
          </a:p>
          <a:p>
            <a:pPr marL="0" indent="0">
              <a:buNone/>
            </a:pPr>
            <a:r>
              <a:rPr lang="tr-TR" sz="2000" b="1" dirty="0"/>
              <a:t>Anatomik Çeşitlilik: </a:t>
            </a:r>
            <a:r>
              <a:rPr lang="tr-TR" sz="2000" dirty="0"/>
              <a:t>Himenler, şekil ve boyut açısından büyük bir çeşitlilik gösterir. Bazıları elastik ve genişleyebilirken, bazıları daha sert ve az esnek olabilir. Şekilleri halka şeklinde, yarım ay şeklinde, çentikli veya sepya şeklinde olabilir.</a:t>
            </a:r>
          </a:p>
          <a:p>
            <a:pPr marL="0" indent="0">
              <a:buNone/>
            </a:pPr>
            <a:r>
              <a:rPr lang="tr-TR" sz="2000" b="1" dirty="0" smtClean="0"/>
              <a:t>Fizyolojik </a:t>
            </a:r>
            <a:r>
              <a:rPr lang="tr-TR" sz="2000" b="1" dirty="0"/>
              <a:t>İşlev: </a:t>
            </a:r>
            <a:r>
              <a:rPr lang="tr-TR" sz="2000" dirty="0"/>
              <a:t>Kızlık zarının biyolojik veya üreme işlevi konusunda belirgin bir fikir birliği yoktur. Bazı teoriler, </a:t>
            </a:r>
            <a:r>
              <a:rPr lang="tr-TR" sz="2000" dirty="0" err="1"/>
              <a:t>hymenin</a:t>
            </a:r>
            <a:r>
              <a:rPr lang="tr-TR" sz="2000" dirty="0"/>
              <a:t> enfeksiyonlardan koruyucu bir işlevi olabileceğini öne sürerken, bu teori geniş çapta kabul görmemektedir.</a:t>
            </a:r>
          </a:p>
          <a:p>
            <a:endParaRPr lang="tr-TR" sz="1400" dirty="0"/>
          </a:p>
          <a:p>
            <a:endParaRPr lang="tr-TR" sz="1200" dirty="0"/>
          </a:p>
          <a:p>
            <a:endParaRPr lang="tr-TR" sz="1200" dirty="0"/>
          </a:p>
          <a:p>
            <a:endParaRPr lang="tr-TR" sz="1200" dirty="0"/>
          </a:p>
          <a:p>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53</a:t>
            </a:fld>
            <a:endParaRPr lang="tr-TR" altLang="tr-TR"/>
          </a:p>
        </p:txBody>
      </p:sp>
    </p:spTree>
    <p:extLst>
      <p:ext uri="{BB962C8B-B14F-4D97-AF65-F5344CB8AC3E}">
        <p14:creationId xmlns:p14="http://schemas.microsoft.com/office/powerpoint/2010/main" val="3392524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err="1"/>
              <a:t>Penetrasyon</a:t>
            </a:r>
            <a:r>
              <a:rPr lang="tr-TR" sz="2000" b="1" dirty="0"/>
              <a:t> ve Değişim: </a:t>
            </a:r>
            <a:r>
              <a:rPr lang="tr-TR" sz="2000" dirty="0"/>
              <a:t>Vajinal </a:t>
            </a:r>
            <a:r>
              <a:rPr lang="tr-TR" sz="2000" dirty="0" err="1"/>
              <a:t>penetrasyon</a:t>
            </a:r>
            <a:r>
              <a:rPr lang="tr-TR" sz="2000" dirty="0"/>
              <a:t> (cinsel ilişki, tampon kullanımı, jinekolojik muayene veya spor gibi fiziksel aktiviteler) </a:t>
            </a:r>
            <a:r>
              <a:rPr lang="tr-TR" sz="2000" dirty="0" err="1"/>
              <a:t>hymenin</a:t>
            </a:r>
            <a:r>
              <a:rPr lang="tr-TR" sz="2000" dirty="0"/>
              <a:t> esnekliğine ve yapısına bağlı olarak, dokuda değişikliklere neden olabilir</a:t>
            </a:r>
            <a:r>
              <a:rPr lang="tr-TR" sz="2000" dirty="0" smtClean="0"/>
              <a:t>.</a:t>
            </a:r>
            <a:endParaRPr lang="tr-TR" sz="2000" dirty="0"/>
          </a:p>
          <a:p>
            <a:pPr marL="0" indent="0">
              <a:buNone/>
            </a:pPr>
            <a:r>
              <a:rPr lang="tr-TR" sz="2000" b="1" dirty="0"/>
              <a:t>Kültürel ve Sosyal Anlam</a:t>
            </a:r>
            <a:r>
              <a:rPr lang="tr-TR" sz="2000" dirty="0"/>
              <a:t>: Bazı kültürlerde, </a:t>
            </a:r>
            <a:r>
              <a:rPr lang="tr-TR" sz="2000" dirty="0" err="1"/>
              <a:t>hymenin</a:t>
            </a:r>
            <a:r>
              <a:rPr lang="tr-TR" sz="2000" dirty="0"/>
              <a:t> bütünlüğü, kişisel veya ailevi namusun bir simgesi olarak yanlış bir şekilde yorumlanabilir. Ancak, </a:t>
            </a:r>
            <a:r>
              <a:rPr lang="tr-TR" sz="2000" dirty="0" err="1"/>
              <a:t>hymenin</a:t>
            </a:r>
            <a:r>
              <a:rPr lang="tr-TR" sz="2000" dirty="0"/>
              <a:t> durumu, bir kişinin cinsel geçmişi hakkında kesin bilgi sağlamaz</a:t>
            </a:r>
            <a:r>
              <a:rPr lang="tr-TR" sz="2000" dirty="0" smtClean="0"/>
              <a:t>.</a:t>
            </a:r>
            <a:endParaRPr lang="tr-TR" sz="2000" dirty="0"/>
          </a:p>
          <a:p>
            <a:pPr marL="0" indent="0">
              <a:buNone/>
            </a:pPr>
            <a:r>
              <a:rPr lang="tr-TR" sz="2000" b="1" dirty="0" smtClean="0"/>
              <a:t>Sağlık</a:t>
            </a:r>
            <a:r>
              <a:rPr lang="tr-TR" sz="2000" dirty="0" smtClean="0"/>
              <a:t>: </a:t>
            </a:r>
            <a:r>
              <a:rPr lang="tr-TR" sz="2000" dirty="0"/>
              <a:t>Bazı durumlarda, </a:t>
            </a:r>
            <a:r>
              <a:rPr lang="tr-TR" sz="2000" dirty="0" err="1"/>
              <a:t>hymen</a:t>
            </a:r>
            <a:r>
              <a:rPr lang="tr-TR" sz="2000" dirty="0"/>
              <a:t> tamamen kapalı olabilir (</a:t>
            </a:r>
            <a:r>
              <a:rPr lang="tr-TR" sz="2000" dirty="0" err="1"/>
              <a:t>imperforate</a:t>
            </a:r>
            <a:r>
              <a:rPr lang="tr-TR" sz="2000" dirty="0"/>
              <a:t> </a:t>
            </a:r>
            <a:r>
              <a:rPr lang="tr-TR" sz="2000" dirty="0" err="1"/>
              <a:t>hymen</a:t>
            </a:r>
            <a:r>
              <a:rPr lang="tr-TR" sz="2000" dirty="0"/>
              <a:t>) veya çok az açıklık gösterebilir (</a:t>
            </a:r>
            <a:r>
              <a:rPr lang="tr-TR" sz="2000" dirty="0" err="1"/>
              <a:t>microperforate</a:t>
            </a:r>
            <a:r>
              <a:rPr lang="tr-TR" sz="2000" dirty="0"/>
              <a:t> veya </a:t>
            </a:r>
            <a:r>
              <a:rPr lang="tr-TR" sz="2000" dirty="0" err="1"/>
              <a:t>septate</a:t>
            </a:r>
            <a:r>
              <a:rPr lang="tr-TR" sz="2000" dirty="0"/>
              <a:t> </a:t>
            </a:r>
            <a:r>
              <a:rPr lang="tr-TR" sz="2000" dirty="0" err="1"/>
              <a:t>hymen</a:t>
            </a:r>
            <a:r>
              <a:rPr lang="tr-TR" sz="2000" dirty="0"/>
              <a:t>), bu da adet kanının dışarı akmasını engelleyebilir. Bu tür durumlar, tıbbi müdahale gerektirebilir.</a:t>
            </a:r>
          </a:p>
          <a:p>
            <a:pPr marL="0" indent="0">
              <a:buNone/>
            </a:pPr>
            <a:endParaRPr lang="tr-TR" sz="2000" dirty="0"/>
          </a:p>
          <a:p>
            <a:endParaRPr lang="tr-TR" sz="14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54</a:t>
            </a:fld>
            <a:endParaRPr lang="tr-TR" altLang="tr-TR"/>
          </a:p>
        </p:txBody>
      </p:sp>
    </p:spTree>
    <p:extLst>
      <p:ext uri="{BB962C8B-B14F-4D97-AF65-F5344CB8AC3E}">
        <p14:creationId xmlns:p14="http://schemas.microsoft.com/office/powerpoint/2010/main" val="31254752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t>Zarın Yırtılması</a:t>
            </a:r>
            <a:r>
              <a:rPr lang="tr-TR" sz="2000" dirty="0"/>
              <a:t>: </a:t>
            </a:r>
            <a:r>
              <a:rPr lang="tr-TR" sz="2000" dirty="0" err="1"/>
              <a:t>Hymenin</a:t>
            </a:r>
            <a:r>
              <a:rPr lang="tr-TR" sz="2000" dirty="0"/>
              <a:t> yırtılması veya elastikliğinin artması genellikle kanama, ağrı veya hiçbir semptom olmaksızın gerçekleşebilir. Her kadının deneyimi farklıdır ve </a:t>
            </a:r>
            <a:r>
              <a:rPr lang="tr-TR" sz="2000" dirty="0" err="1"/>
              <a:t>hymenin</a:t>
            </a:r>
            <a:r>
              <a:rPr lang="tr-TR" sz="2000" dirty="0"/>
              <a:t> esnekliği cinsel aktivite sırasında herhangi bir belirti göstermeyebilir.</a:t>
            </a:r>
          </a:p>
          <a:p>
            <a:pPr marL="0" indent="0">
              <a:buNone/>
            </a:pPr>
            <a:endParaRPr lang="tr-TR" sz="2000" dirty="0"/>
          </a:p>
          <a:p>
            <a:r>
              <a:rPr lang="tr-TR" sz="2000" dirty="0"/>
              <a:t>Kızlık zarı ile ilgili çok sayıda mit ve yanlış anlama bulunmaktadır. </a:t>
            </a:r>
            <a:endParaRPr lang="tr-TR" sz="2000" dirty="0" smtClean="0"/>
          </a:p>
          <a:p>
            <a:r>
              <a:rPr lang="tr-TR" sz="2000" dirty="0" smtClean="0"/>
              <a:t>Önemli </a:t>
            </a:r>
            <a:r>
              <a:rPr lang="tr-TR" sz="2000" dirty="0"/>
              <a:t>olan, </a:t>
            </a:r>
            <a:r>
              <a:rPr lang="tr-TR" sz="2000" dirty="0" err="1"/>
              <a:t>hymenin</a:t>
            </a:r>
            <a:r>
              <a:rPr lang="tr-TR" sz="2000" dirty="0"/>
              <a:t> herkes için farklı olduğunu ve cinsel aktivite, sağlık veya etik değerler hakkında güvenilir bir gösterge olmadığını anlamaktır. </a:t>
            </a:r>
            <a:endParaRPr lang="tr-TR" sz="2000" dirty="0" smtClean="0"/>
          </a:p>
          <a:p>
            <a:r>
              <a:rPr lang="tr-TR" sz="2000" dirty="0" smtClean="0"/>
              <a:t>Cinsel </a:t>
            </a:r>
            <a:r>
              <a:rPr lang="tr-TR" sz="2000" dirty="0"/>
              <a:t>sağlık eğitimi ve kadın sağlığı konularında </a:t>
            </a:r>
            <a:r>
              <a:rPr lang="tr-TR" sz="2000" dirty="0" err="1"/>
              <a:t>hymen</a:t>
            </a:r>
            <a:r>
              <a:rPr lang="tr-TR" sz="2000" dirty="0"/>
              <a:t> hakkında doğru bilgilendirmenin yaygınlaştırılması önemlidir.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55</a:t>
            </a:fld>
            <a:endParaRPr lang="tr-TR" altLang="tr-TR"/>
          </a:p>
        </p:txBody>
      </p:sp>
    </p:spTree>
    <p:extLst>
      <p:ext uri="{BB962C8B-B14F-4D97-AF65-F5344CB8AC3E}">
        <p14:creationId xmlns:p14="http://schemas.microsoft.com/office/powerpoint/2010/main" val="35330387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title"/>
          </p:nvPr>
        </p:nvSpPr>
        <p:spPr/>
        <p:txBody>
          <a:bodyPr/>
          <a:lstStyle/>
          <a:p>
            <a:r>
              <a:rPr lang="tr-TR" dirty="0" smtClean="0"/>
              <a:t>Himen Tipleri</a:t>
            </a:r>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56</a:t>
            </a:fld>
            <a:endParaRPr lang="tr-TR" altLang="tr-TR"/>
          </a:p>
        </p:txBody>
      </p:sp>
      <p:sp>
        <p:nvSpPr>
          <p:cNvPr id="3" name="İçerik Yer Tutucusu 2"/>
          <p:cNvSpPr>
            <a:spLocks noGrp="1"/>
          </p:cNvSpPr>
          <p:nvPr>
            <p:ph idx="4294967295"/>
          </p:nvPr>
        </p:nvSpPr>
        <p:spPr>
          <a:xfrm>
            <a:off x="899592" y="1628800"/>
            <a:ext cx="6480720" cy="4525963"/>
          </a:xfrm>
        </p:spPr>
        <p:txBody>
          <a:bodyPr/>
          <a:lstStyle/>
          <a:p>
            <a:pPr marL="0" indent="0">
              <a:buNone/>
            </a:pPr>
            <a:r>
              <a:rPr lang="tr-TR" sz="2000" b="1" dirty="0" err="1" smtClean="0">
                <a:solidFill>
                  <a:srgbClr val="202122"/>
                </a:solidFill>
              </a:rPr>
              <a:t>Anüler</a:t>
            </a:r>
            <a:r>
              <a:rPr lang="tr-TR" sz="2000" b="1" dirty="0" smtClean="0">
                <a:solidFill>
                  <a:srgbClr val="202122"/>
                </a:solidFill>
              </a:rPr>
              <a:t> </a:t>
            </a:r>
            <a:r>
              <a:rPr lang="tr-TR" sz="2000" b="1" dirty="0" err="1">
                <a:solidFill>
                  <a:srgbClr val="202122"/>
                </a:solidFill>
              </a:rPr>
              <a:t>Hymen</a:t>
            </a:r>
            <a:r>
              <a:rPr lang="tr-TR" sz="2000" b="1" dirty="0">
                <a:solidFill>
                  <a:srgbClr val="202122"/>
                </a:solidFill>
              </a:rPr>
              <a:t> (yuvarlak halka):</a:t>
            </a:r>
            <a:r>
              <a:rPr lang="tr-TR" sz="2000" dirty="0">
                <a:solidFill>
                  <a:srgbClr val="202122"/>
                </a:solidFill>
              </a:rPr>
              <a:t> Kızlık zarı yuvarlak halka şeklinde olup ortasında yine halka şeklinde bir delik bulunur. Ortadaki delik çok büyük bir penisin veya </a:t>
            </a:r>
            <a:r>
              <a:rPr lang="tr-TR" sz="2000" dirty="0" smtClean="0">
                <a:solidFill>
                  <a:srgbClr val="202122"/>
                </a:solidFill>
              </a:rPr>
              <a:t>penise benzeyen bir objenin (örneğin</a:t>
            </a:r>
            <a:r>
              <a:rPr lang="tr-TR" sz="2000" dirty="0">
                <a:solidFill>
                  <a:srgbClr val="202122"/>
                </a:solidFill>
              </a:rPr>
              <a:t> </a:t>
            </a:r>
            <a:r>
              <a:rPr lang="tr-TR" sz="2000" dirty="0" err="1">
                <a:solidFill>
                  <a:srgbClr val="3366CC"/>
                </a:solidFill>
                <a:hlinkClick r:id="rId2" tooltip="Dildo"/>
              </a:rPr>
              <a:t>dildo</a:t>
            </a:r>
            <a:r>
              <a:rPr lang="tr-TR" sz="2000" dirty="0">
                <a:solidFill>
                  <a:srgbClr val="202122"/>
                </a:solidFill>
              </a:rPr>
              <a:t>) geçişine rağmen zar yırtılamayabilir. </a:t>
            </a:r>
            <a:r>
              <a:rPr lang="tr-TR" sz="2000" dirty="0" smtClean="0">
                <a:solidFill>
                  <a:srgbClr val="202122"/>
                </a:solidFill>
              </a:rPr>
              <a:t>Halk </a:t>
            </a:r>
            <a:r>
              <a:rPr lang="tr-TR" sz="2000" dirty="0">
                <a:solidFill>
                  <a:srgbClr val="202122"/>
                </a:solidFill>
              </a:rPr>
              <a:t>arasında ise "esnek zar" tabiri kullanılır. </a:t>
            </a:r>
            <a:r>
              <a:rPr lang="tr-TR" sz="1200" i="1" dirty="0" smtClean="0">
                <a:solidFill>
                  <a:srgbClr val="202122"/>
                </a:solidFill>
              </a:rPr>
              <a:t>En sıklıkla görülen himen şeklidir(%60-95 oranında)</a:t>
            </a:r>
            <a:endParaRPr lang="tr-TR" sz="1200" i="1" dirty="0">
              <a:solidFill>
                <a:srgbClr val="202122"/>
              </a:solidFill>
            </a:endParaRPr>
          </a:p>
          <a:p>
            <a:pPr marL="0" indent="0">
              <a:buNone/>
            </a:pPr>
            <a:r>
              <a:rPr lang="tr-TR" sz="2000" b="1" dirty="0" err="1">
                <a:solidFill>
                  <a:srgbClr val="202122"/>
                </a:solidFill>
              </a:rPr>
              <a:t>Kresentrik</a:t>
            </a:r>
            <a:r>
              <a:rPr lang="tr-TR" sz="2000" b="1" dirty="0">
                <a:solidFill>
                  <a:srgbClr val="202122"/>
                </a:solidFill>
              </a:rPr>
              <a:t> </a:t>
            </a:r>
            <a:r>
              <a:rPr lang="tr-TR" sz="2000" b="1" dirty="0" err="1">
                <a:solidFill>
                  <a:srgbClr val="202122"/>
                </a:solidFill>
              </a:rPr>
              <a:t>Hymen</a:t>
            </a:r>
            <a:r>
              <a:rPr lang="tr-TR" sz="2000" b="1" dirty="0">
                <a:solidFill>
                  <a:srgbClr val="202122"/>
                </a:solidFill>
              </a:rPr>
              <a:t> (yarımay):</a:t>
            </a:r>
            <a:r>
              <a:rPr lang="tr-TR" sz="2000" dirty="0">
                <a:solidFill>
                  <a:srgbClr val="202122"/>
                </a:solidFill>
              </a:rPr>
              <a:t> Zar yarımay şeklindedir. Üst kısımda zar daha </a:t>
            </a:r>
            <a:r>
              <a:rPr lang="tr-TR" sz="2000" dirty="0" smtClean="0">
                <a:solidFill>
                  <a:srgbClr val="202122"/>
                </a:solidFill>
              </a:rPr>
              <a:t>incedir, arka </a:t>
            </a:r>
            <a:r>
              <a:rPr lang="tr-TR" sz="2000" dirty="0">
                <a:solidFill>
                  <a:srgbClr val="202122"/>
                </a:solidFill>
              </a:rPr>
              <a:t>kısımda belirgindir. Görülme sıklığı %3.5 ile %20 arasında değişmektedir. Bu tür zarlar </a:t>
            </a:r>
            <a:r>
              <a:rPr lang="tr-TR" sz="2000" dirty="0" smtClean="0">
                <a:solidFill>
                  <a:srgbClr val="202122"/>
                </a:solidFill>
              </a:rPr>
              <a:t>genelde cinsel birleşme</a:t>
            </a:r>
            <a:r>
              <a:rPr lang="tr-TR" sz="2000" dirty="0">
                <a:solidFill>
                  <a:srgbClr val="202122"/>
                </a:solidFill>
              </a:rPr>
              <a:t> sırasında yırtılmaz</a:t>
            </a:r>
            <a:r>
              <a:rPr lang="tr-TR" sz="2000" dirty="0" smtClean="0">
                <a:solidFill>
                  <a:srgbClr val="202122"/>
                </a:solidFill>
              </a:rPr>
              <a:t>.</a:t>
            </a:r>
            <a:endParaRPr lang="tr-TR" sz="2000" dirty="0">
              <a:solidFill>
                <a:srgbClr val="202122"/>
              </a:solidFill>
            </a:endParaRPr>
          </a:p>
        </p:txBody>
      </p:sp>
    </p:spTree>
    <p:extLst>
      <p:ext uri="{BB962C8B-B14F-4D97-AF65-F5344CB8AC3E}">
        <p14:creationId xmlns:p14="http://schemas.microsoft.com/office/powerpoint/2010/main" val="40997374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179512" y="1556792"/>
            <a:ext cx="4690864" cy="4525963"/>
          </a:xfrm>
        </p:spPr>
        <p:txBody>
          <a:bodyPr/>
          <a:lstStyle/>
          <a:p>
            <a:pPr marL="0" lvl="0" indent="0">
              <a:buNone/>
            </a:pPr>
            <a:r>
              <a:rPr lang="tr-TR" sz="2000" b="1" dirty="0" err="1">
                <a:solidFill>
                  <a:srgbClr val="202122"/>
                </a:solidFill>
                <a:latin typeface="Arial" panose="020B0604020202020204" pitchFamily="34" charset="0"/>
                <a:cs typeface="Arial" panose="020B0604020202020204" pitchFamily="34" charset="0"/>
              </a:rPr>
              <a:t>Septalı</a:t>
            </a:r>
            <a:r>
              <a:rPr lang="tr-TR" sz="2000" b="1" dirty="0">
                <a:solidFill>
                  <a:srgbClr val="202122"/>
                </a:solidFill>
                <a:latin typeface="Arial" panose="020B0604020202020204" pitchFamily="34" charset="0"/>
                <a:cs typeface="Arial" panose="020B0604020202020204" pitchFamily="34" charset="0"/>
              </a:rPr>
              <a:t> Himen (ara bölmeli):</a:t>
            </a:r>
            <a:r>
              <a:rPr lang="tr-TR" sz="2000" dirty="0">
                <a:solidFill>
                  <a:srgbClr val="202122"/>
                </a:solidFill>
                <a:latin typeface="Arial" panose="020B0604020202020204" pitchFamily="34" charset="0"/>
                <a:cs typeface="Arial" panose="020B0604020202020204" pitchFamily="34" charset="0"/>
              </a:rPr>
              <a:t> </a:t>
            </a:r>
            <a:endParaRPr lang="tr-TR" sz="2000" dirty="0" smtClean="0">
              <a:solidFill>
                <a:srgbClr val="202122"/>
              </a:solidFill>
              <a:latin typeface="Arial" panose="020B0604020202020204" pitchFamily="34" charset="0"/>
              <a:cs typeface="Arial" panose="020B0604020202020204" pitchFamily="34" charset="0"/>
            </a:endParaRPr>
          </a:p>
          <a:p>
            <a:pPr marL="0" lvl="0" indent="0">
              <a:buNone/>
            </a:pPr>
            <a:r>
              <a:rPr lang="tr-TR" sz="2000" dirty="0" smtClean="0">
                <a:solidFill>
                  <a:srgbClr val="202122"/>
                </a:solidFill>
                <a:latin typeface="Arial" panose="020B0604020202020204" pitchFamily="34" charset="0"/>
                <a:cs typeface="Arial" panose="020B0604020202020204" pitchFamily="34" charset="0"/>
              </a:rPr>
              <a:t>Kızlık </a:t>
            </a:r>
            <a:r>
              <a:rPr lang="tr-TR" sz="2000" dirty="0">
                <a:solidFill>
                  <a:srgbClr val="202122"/>
                </a:solidFill>
                <a:latin typeface="Arial" panose="020B0604020202020204" pitchFamily="34" charset="0"/>
                <a:cs typeface="Arial" panose="020B0604020202020204" pitchFamily="34" charset="0"/>
              </a:rPr>
              <a:t>zarının orta kısmında boşluğu bölen, zara ait ara bir doku parçası vardır. Görülme sıklığı %1.5-5 arasındadır</a:t>
            </a:r>
            <a:r>
              <a:rPr lang="tr-TR" sz="2000" dirty="0" smtClean="0">
                <a:solidFill>
                  <a:srgbClr val="202122"/>
                </a:solidFill>
                <a:latin typeface="Arial" panose="020B0604020202020204" pitchFamily="34" charset="0"/>
                <a:cs typeface="Arial" panose="020B0604020202020204" pitchFamily="34" charset="0"/>
              </a:rPr>
              <a:t>.</a:t>
            </a:r>
            <a:r>
              <a:rPr lang="tr-TR" sz="2000" dirty="0">
                <a:solidFill>
                  <a:srgbClr val="151515"/>
                </a:solidFill>
                <a:latin typeface="Arial" panose="020B0604020202020204" pitchFamily="34" charset="0"/>
                <a:cs typeface="Arial" panose="020B0604020202020204" pitchFamily="34" charset="0"/>
              </a:rPr>
              <a:t> </a:t>
            </a:r>
            <a:r>
              <a:rPr lang="tr-TR" sz="2000" dirty="0" err="1" smtClean="0">
                <a:solidFill>
                  <a:srgbClr val="151515"/>
                </a:solidFill>
                <a:latin typeface="Arial" panose="020B0604020202020204" pitchFamily="34" charset="0"/>
                <a:cs typeface="Arial" panose="020B0604020202020204" pitchFamily="34" charset="0"/>
              </a:rPr>
              <a:t>Septalı</a:t>
            </a:r>
            <a:r>
              <a:rPr lang="tr-TR" sz="2000" dirty="0" smtClean="0">
                <a:solidFill>
                  <a:srgbClr val="151515"/>
                </a:solidFill>
                <a:latin typeface="Arial" panose="020B0604020202020204" pitchFamily="34" charset="0"/>
                <a:cs typeface="Arial" panose="020B0604020202020204" pitchFamily="34" charset="0"/>
              </a:rPr>
              <a:t> himen </a:t>
            </a:r>
            <a:r>
              <a:rPr lang="tr-TR" sz="2000" dirty="0">
                <a:solidFill>
                  <a:srgbClr val="151515"/>
                </a:solidFill>
                <a:latin typeface="Arial" panose="020B0604020202020204" pitchFamily="34" charset="0"/>
                <a:cs typeface="Arial" panose="020B0604020202020204" pitchFamily="34" charset="0"/>
              </a:rPr>
              <a:t>olan bir kadında ilişkiye girmede zorlanma veya ağrılı ilişki olabilir. Bu nedenle kızlık zarındaki bölmenin </a:t>
            </a:r>
            <a:r>
              <a:rPr lang="tr-TR" sz="2000" dirty="0" smtClean="0">
                <a:solidFill>
                  <a:srgbClr val="151515"/>
                </a:solidFill>
                <a:latin typeface="Arial" panose="020B0604020202020204" pitchFamily="34" charset="0"/>
                <a:cs typeface="Arial" panose="020B0604020202020204" pitchFamily="34" charset="0"/>
              </a:rPr>
              <a:t>alınması </a:t>
            </a:r>
            <a:r>
              <a:rPr lang="tr-TR" sz="2000" dirty="0">
                <a:solidFill>
                  <a:srgbClr val="151515"/>
                </a:solidFill>
                <a:latin typeface="Arial" panose="020B0604020202020204" pitchFamily="34" charset="0"/>
                <a:cs typeface="Arial" panose="020B0604020202020204" pitchFamily="34" charset="0"/>
              </a:rPr>
              <a:t>gerekebilir.</a:t>
            </a:r>
            <a:endParaRPr lang="tr-TR" sz="2000" dirty="0">
              <a:solidFill>
                <a:srgbClr val="202122"/>
              </a:solidFill>
              <a:latin typeface="Arial" panose="020B0604020202020204" pitchFamily="34" charset="0"/>
              <a:cs typeface="Arial" panose="020B0604020202020204" pitchFamily="34" charset="0"/>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57</a:t>
            </a:fld>
            <a:endParaRPr lang="tr-TR" altLang="tr-TR"/>
          </a:p>
        </p:txBody>
      </p:sp>
      <p:pic>
        <p:nvPicPr>
          <p:cNvPr id="9218" name="Picture 2" descr="C:\Users\Altan Doğan\Desktop\indir (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700808"/>
            <a:ext cx="3547095"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7742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5122912" cy="4525963"/>
          </a:xfrm>
        </p:spPr>
        <p:txBody>
          <a:bodyPr/>
          <a:lstStyle/>
          <a:p>
            <a:pPr marL="0" lvl="0" indent="0">
              <a:buNone/>
            </a:pPr>
            <a:r>
              <a:rPr lang="tr-TR" sz="2000" b="1" dirty="0" err="1">
                <a:solidFill>
                  <a:srgbClr val="202122"/>
                </a:solidFill>
              </a:rPr>
              <a:t>Kribriform</a:t>
            </a:r>
            <a:r>
              <a:rPr lang="tr-TR" sz="2000" b="1" dirty="0">
                <a:solidFill>
                  <a:srgbClr val="202122"/>
                </a:solidFill>
              </a:rPr>
              <a:t> himen (çok delikli, </a:t>
            </a:r>
            <a:r>
              <a:rPr lang="tr-TR" sz="2000" b="1" dirty="0" err="1">
                <a:solidFill>
                  <a:srgbClr val="202122"/>
                </a:solidFill>
              </a:rPr>
              <a:t>kalburumsu</a:t>
            </a:r>
            <a:r>
              <a:rPr lang="tr-TR" sz="2000" b="1" dirty="0">
                <a:solidFill>
                  <a:srgbClr val="202122"/>
                </a:solidFill>
              </a:rPr>
              <a:t>):</a:t>
            </a:r>
            <a:r>
              <a:rPr lang="tr-TR" sz="2000" dirty="0">
                <a:solidFill>
                  <a:srgbClr val="202122"/>
                </a:solidFill>
              </a:rPr>
              <a:t> </a:t>
            </a:r>
            <a:r>
              <a:rPr lang="tr-TR" sz="2000" dirty="0" smtClean="0">
                <a:solidFill>
                  <a:srgbClr val="202122"/>
                </a:solidFill>
              </a:rPr>
              <a:t>Himenin </a:t>
            </a:r>
            <a:r>
              <a:rPr lang="tr-TR" sz="2000" dirty="0">
                <a:solidFill>
                  <a:srgbClr val="202122"/>
                </a:solidFill>
              </a:rPr>
              <a:t>ortasında tek değil birden fazla delik vardır. Bu görüntüsü ile adeta bir "kalbura" benzer. Görülme sıklığı %1'den daha azdır.</a:t>
            </a:r>
          </a:p>
          <a:p>
            <a:pPr marL="0" lvl="0" indent="0">
              <a:buNone/>
            </a:pPr>
            <a:r>
              <a:rPr lang="tr-TR" sz="2000" b="1" dirty="0" err="1">
                <a:solidFill>
                  <a:srgbClr val="202122"/>
                </a:solidFill>
              </a:rPr>
              <a:t>İmperfore</a:t>
            </a:r>
            <a:r>
              <a:rPr lang="tr-TR" sz="2000" b="1" dirty="0">
                <a:solidFill>
                  <a:srgbClr val="202122"/>
                </a:solidFill>
              </a:rPr>
              <a:t> himen (deliksiz):</a:t>
            </a:r>
            <a:r>
              <a:rPr lang="tr-TR" sz="2000" dirty="0">
                <a:solidFill>
                  <a:srgbClr val="202122"/>
                </a:solidFill>
              </a:rPr>
              <a:t> </a:t>
            </a:r>
            <a:r>
              <a:rPr lang="tr-TR" sz="2000" dirty="0" smtClean="0">
                <a:solidFill>
                  <a:srgbClr val="202122"/>
                </a:solidFill>
              </a:rPr>
              <a:t>Himenin </a:t>
            </a:r>
            <a:r>
              <a:rPr lang="tr-TR" sz="2000" dirty="0">
                <a:solidFill>
                  <a:srgbClr val="202122"/>
                </a:solidFill>
              </a:rPr>
              <a:t>ortasında delik yoktur ve vajina girişi tamamen kapalıdır. Çok nadirdir. Bu zara sahip kızlar hiç adet kanaması görmezler. Normal şekilde gerçekleşen </a:t>
            </a:r>
            <a:r>
              <a:rPr lang="tr-TR" sz="2000" dirty="0">
                <a:solidFill>
                  <a:srgbClr val="C00000"/>
                </a:solidFill>
              </a:rPr>
              <a:t>kanama vücut dışına atılamaz ve himen arkasında vajina içinde birikir.</a:t>
            </a:r>
            <a:r>
              <a:rPr lang="tr-TR" sz="2000" dirty="0">
                <a:solidFill>
                  <a:srgbClr val="202122"/>
                </a:solidFill>
              </a:rPr>
              <a:t> Oldukça ağrılı bir durumdur ve mutlaka cerrahi bir işlemle açılması gerekir.</a:t>
            </a:r>
          </a:p>
          <a:p>
            <a:pPr marL="0" lvl="0" indent="0">
              <a:buNone/>
            </a:pPr>
            <a:endParaRPr lang="tr-TR" sz="2000" dirty="0">
              <a:solidFill>
                <a:srgbClr val="202122"/>
              </a:solidFill>
            </a:endParaRPr>
          </a:p>
          <a:p>
            <a:pPr marL="0" lvl="0" indent="0">
              <a:buNone/>
            </a:pPr>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58</a:t>
            </a:fld>
            <a:endParaRPr lang="tr-TR" altLang="tr-TR"/>
          </a:p>
        </p:txBody>
      </p:sp>
      <p:pic>
        <p:nvPicPr>
          <p:cNvPr id="10242" name="Picture 2" descr="C:\Users\Altan Doğan\Desktop\indir (3).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639583"/>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Altan Doğan\Desktop\indir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2826" y="414908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4474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err="1">
                <a:solidFill>
                  <a:srgbClr val="202122"/>
                </a:solidFill>
              </a:rPr>
              <a:t>Mikroperfore</a:t>
            </a:r>
            <a:r>
              <a:rPr lang="tr-TR" sz="2000" b="1" dirty="0">
                <a:solidFill>
                  <a:srgbClr val="202122"/>
                </a:solidFill>
              </a:rPr>
              <a:t> himen (Küçük delikli):</a:t>
            </a:r>
            <a:r>
              <a:rPr lang="tr-TR" sz="2000" dirty="0">
                <a:solidFill>
                  <a:srgbClr val="202122"/>
                </a:solidFill>
              </a:rPr>
              <a:t> Zarın ortasındaki delik çok küçüktür. Adet kanaması olur ancak oldukça ağrılıdır. Bazen cerrahi müdahale ile açılması gerekebilir.</a:t>
            </a:r>
          </a:p>
          <a:p>
            <a:pPr marL="0" lvl="0" indent="0">
              <a:buNone/>
            </a:pPr>
            <a:r>
              <a:rPr lang="tr-TR" sz="2000" b="1" dirty="0" err="1" smtClean="0">
                <a:solidFill>
                  <a:srgbClr val="202122"/>
                </a:solidFill>
              </a:rPr>
              <a:t>Multipar</a:t>
            </a:r>
            <a:r>
              <a:rPr lang="tr-TR" sz="2000" b="1" dirty="0" smtClean="0">
                <a:solidFill>
                  <a:srgbClr val="202122"/>
                </a:solidFill>
              </a:rPr>
              <a:t> </a:t>
            </a:r>
            <a:r>
              <a:rPr lang="tr-TR" sz="2000" b="1" dirty="0">
                <a:solidFill>
                  <a:srgbClr val="202122"/>
                </a:solidFill>
              </a:rPr>
              <a:t>himen (Doğum </a:t>
            </a:r>
            <a:r>
              <a:rPr lang="tr-TR" sz="2000" b="1" dirty="0" smtClean="0">
                <a:solidFill>
                  <a:srgbClr val="202122"/>
                </a:solidFill>
              </a:rPr>
              <a:t>yapmış kadınlarda bulunan</a:t>
            </a:r>
            <a:r>
              <a:rPr lang="tr-TR" sz="2000" b="1" dirty="0">
                <a:solidFill>
                  <a:srgbClr val="202122"/>
                </a:solidFill>
              </a:rPr>
              <a:t>):</a:t>
            </a:r>
            <a:r>
              <a:rPr lang="tr-TR" sz="2000" dirty="0">
                <a:solidFill>
                  <a:srgbClr val="202122"/>
                </a:solidFill>
              </a:rPr>
              <a:t> Normal doğum yapmış kadınlarda kızlık zarı doğuma bağlı yırtılır ve geriye kalan kısımlar "</a:t>
            </a:r>
            <a:r>
              <a:rPr lang="tr-TR" sz="2000" dirty="0" err="1">
                <a:solidFill>
                  <a:srgbClr val="202122"/>
                </a:solidFill>
              </a:rPr>
              <a:t>karinkül</a:t>
            </a:r>
            <a:r>
              <a:rPr lang="tr-TR" sz="2000" dirty="0">
                <a:solidFill>
                  <a:srgbClr val="202122"/>
                </a:solidFill>
              </a:rPr>
              <a:t> (</a:t>
            </a:r>
            <a:r>
              <a:rPr lang="tr-TR" sz="2000" dirty="0" smtClean="0">
                <a:solidFill>
                  <a:srgbClr val="202122"/>
                </a:solidFill>
              </a:rPr>
              <a:t>himen </a:t>
            </a:r>
            <a:r>
              <a:rPr lang="tr-TR" sz="2000" dirty="0">
                <a:solidFill>
                  <a:srgbClr val="202122"/>
                </a:solidFill>
              </a:rPr>
              <a:t>artığı)" olarak adlandırılır.</a:t>
            </a:r>
          </a:p>
          <a:p>
            <a:pPr marL="0" lvl="0" indent="0">
              <a:buNone/>
            </a:pPr>
            <a:endParaRPr lang="tr-TR" sz="2400" dirty="0" smtClean="0">
              <a:solidFill>
                <a:srgbClr val="202122"/>
              </a:solidFill>
            </a:endParaRPr>
          </a:p>
          <a:p>
            <a:pPr marL="0" lvl="0" indent="0" algn="ctr">
              <a:buNone/>
            </a:pPr>
            <a:r>
              <a:rPr lang="tr-TR" sz="2400" dirty="0" smtClean="0">
                <a:solidFill>
                  <a:srgbClr val="202122"/>
                </a:solidFill>
              </a:rPr>
              <a:t>KIZLIK ZARININ </a:t>
            </a:r>
            <a:r>
              <a:rPr lang="tr-TR" sz="2400" dirty="0">
                <a:solidFill>
                  <a:srgbClr val="202122"/>
                </a:solidFill>
              </a:rPr>
              <a:t>ANATOMİK OLARAK BİLİNEN BİR FONKSİYONU YOKTUR.</a:t>
            </a:r>
          </a:p>
          <a:p>
            <a:pPr marL="0" lvl="0" indent="0">
              <a:buNone/>
            </a:pPr>
            <a:endParaRPr lang="tr-TR" sz="24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59</a:t>
            </a:fld>
            <a:endParaRPr lang="tr-TR" altLang="tr-TR"/>
          </a:p>
        </p:txBody>
      </p:sp>
    </p:spTree>
    <p:extLst>
      <p:ext uri="{BB962C8B-B14F-4D97-AF65-F5344CB8AC3E}">
        <p14:creationId xmlns:p14="http://schemas.microsoft.com/office/powerpoint/2010/main" val="56898241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eaLnBrk="1" hangingPunct="1">
              <a:lnSpc>
                <a:spcPct val="80000"/>
              </a:lnSpc>
            </a:pPr>
            <a:r>
              <a:rPr lang="tr-TR" sz="2000" dirty="0" smtClean="0">
                <a:solidFill>
                  <a:srgbClr val="202122"/>
                </a:solidFill>
              </a:rPr>
              <a:t>Bu</a:t>
            </a:r>
            <a:r>
              <a:rPr lang="tr-TR" sz="2000" dirty="0">
                <a:solidFill>
                  <a:srgbClr val="202122"/>
                </a:solidFill>
              </a:rPr>
              <a:t> doku ilk cinsel ilişki sırasında anatomik yapıya göre esneyip genişler veya yırtılıp kanayabilir. </a:t>
            </a:r>
            <a:endParaRPr lang="tr-TR" sz="2000" dirty="0" smtClean="0">
              <a:solidFill>
                <a:srgbClr val="202122"/>
              </a:solidFill>
            </a:endParaRPr>
          </a:p>
          <a:p>
            <a:pPr lvl="0" eaLnBrk="1" hangingPunct="1">
              <a:lnSpc>
                <a:spcPct val="80000"/>
              </a:lnSpc>
            </a:pPr>
            <a:r>
              <a:rPr lang="tr-TR" sz="2000" dirty="0" smtClean="0">
                <a:solidFill>
                  <a:srgbClr val="202122"/>
                </a:solidFill>
              </a:rPr>
              <a:t>Bu </a:t>
            </a:r>
            <a:r>
              <a:rPr lang="tr-TR" sz="2000" dirty="0">
                <a:solidFill>
                  <a:srgbClr val="202122"/>
                </a:solidFill>
              </a:rPr>
              <a:t>sebepten pek çok toplumda kızlık zarı ile kadının bekâreti ilişkilendirilir. </a:t>
            </a:r>
            <a:endParaRPr lang="tr-TR" sz="2000" dirty="0" smtClean="0">
              <a:solidFill>
                <a:srgbClr val="202122"/>
              </a:solidFill>
            </a:endParaRPr>
          </a:p>
          <a:p>
            <a:pPr lvl="0" eaLnBrk="1" hangingPunct="1">
              <a:lnSpc>
                <a:spcPct val="80000"/>
              </a:lnSpc>
            </a:pPr>
            <a:r>
              <a:rPr lang="tr-TR" sz="2000" dirty="0" smtClean="0">
                <a:solidFill>
                  <a:srgbClr val="202122"/>
                </a:solidFill>
              </a:rPr>
              <a:t>Bazı</a:t>
            </a:r>
            <a:r>
              <a:rPr lang="tr-TR" sz="2000" dirty="0">
                <a:solidFill>
                  <a:srgbClr val="202122"/>
                </a:solidFill>
              </a:rPr>
              <a:t> toplumlarda kızlık zarının hasara uğramış olması kadında bekâretin bozulduğuna kanıt olarak gösterilir </a:t>
            </a:r>
            <a:endParaRPr lang="tr-TR" sz="2000" dirty="0" smtClean="0">
              <a:solidFill>
                <a:srgbClr val="202122"/>
              </a:solidFill>
            </a:endParaRPr>
          </a:p>
          <a:p>
            <a:pPr lvl="0" eaLnBrk="1" hangingPunct="1">
              <a:lnSpc>
                <a:spcPct val="80000"/>
              </a:lnSpc>
            </a:pPr>
            <a:r>
              <a:rPr lang="tr-TR" sz="2000" dirty="0" smtClean="0">
                <a:solidFill>
                  <a:srgbClr val="202122"/>
                </a:solidFill>
              </a:rPr>
              <a:t>Yırtık </a:t>
            </a:r>
            <a:r>
              <a:rPr lang="tr-TR" sz="2000" dirty="0">
                <a:solidFill>
                  <a:srgbClr val="202122"/>
                </a:solidFill>
              </a:rPr>
              <a:t>olmaması ise kadının cinsel ilişkiye girmediğinin göstergesi kabul edilir.</a:t>
            </a:r>
          </a:p>
          <a:p>
            <a:pPr lvl="0" eaLnBrk="1" hangingPunct="1">
              <a:lnSpc>
                <a:spcPct val="80000"/>
              </a:lnSpc>
            </a:pPr>
            <a:r>
              <a:rPr lang="tr-TR" altLang="tr-TR" sz="2000" dirty="0" smtClean="0">
                <a:solidFill>
                  <a:srgbClr val="000000"/>
                </a:solidFill>
              </a:rPr>
              <a:t>Fakat </a:t>
            </a:r>
            <a:r>
              <a:rPr lang="tr-TR" altLang="tr-TR" sz="2000" dirty="0">
                <a:solidFill>
                  <a:srgbClr val="000000"/>
                </a:solidFill>
              </a:rPr>
              <a:t>yırtık olmayan himen bekaretin göstergesi olamaz. Çünkü bazı kadınlar esnek veya geniş himenle </a:t>
            </a:r>
            <a:r>
              <a:rPr lang="tr-TR" altLang="tr-TR" sz="2000" dirty="0" smtClean="0">
                <a:solidFill>
                  <a:srgbClr val="000000"/>
                </a:solidFill>
              </a:rPr>
              <a:t>doğarlar.</a:t>
            </a:r>
          </a:p>
          <a:p>
            <a:pPr lvl="0" eaLnBrk="1" hangingPunct="1">
              <a:lnSpc>
                <a:spcPct val="80000"/>
              </a:lnSpc>
            </a:pPr>
            <a:r>
              <a:rPr lang="tr-TR" altLang="tr-TR" sz="2000" dirty="0" smtClean="0">
                <a:solidFill>
                  <a:srgbClr val="000000"/>
                </a:solidFill>
              </a:rPr>
              <a:t> Ayrıca </a:t>
            </a:r>
            <a:r>
              <a:rPr lang="tr-TR" altLang="tr-TR" sz="2000" dirty="0">
                <a:solidFill>
                  <a:srgbClr val="000000"/>
                </a:solidFill>
              </a:rPr>
              <a:t>himen normal  egzersiz, tampon kullanımı, mastürbasyon veya kazayla da yırtılabilir. </a:t>
            </a:r>
            <a:endParaRPr lang="tr-TR" altLang="tr-TR" sz="2000" dirty="0" smtClean="0">
              <a:solidFill>
                <a:srgbClr val="000000"/>
              </a:solidFill>
            </a:endParaRPr>
          </a:p>
          <a:p>
            <a:pPr lvl="0" eaLnBrk="1" hangingPunct="1">
              <a:lnSpc>
                <a:spcPct val="80000"/>
              </a:lnSpc>
            </a:pPr>
            <a:r>
              <a:rPr lang="tr-TR" altLang="tr-TR" sz="2000" dirty="0" smtClean="0">
                <a:solidFill>
                  <a:srgbClr val="000000"/>
                </a:solidFill>
              </a:rPr>
              <a:t>Himen </a:t>
            </a:r>
            <a:r>
              <a:rPr lang="tr-TR" altLang="tr-TR" sz="2000" dirty="0">
                <a:solidFill>
                  <a:srgbClr val="000000"/>
                </a:solidFill>
              </a:rPr>
              <a:t>yırtıldığında  hiç bir rahatsızlık olmayabilir ve sadece çok az kanama görülebilir. </a:t>
            </a:r>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60</a:t>
            </a:fld>
            <a:endParaRPr lang="tr-TR" altLang="tr-TR"/>
          </a:p>
        </p:txBody>
      </p:sp>
    </p:spTree>
    <p:extLst>
      <p:ext uri="{BB962C8B-B14F-4D97-AF65-F5344CB8AC3E}">
        <p14:creationId xmlns:p14="http://schemas.microsoft.com/office/powerpoint/2010/main" val="28719421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71C33316-D5ED-467C-B547-A2C67F28DE85}" type="slidenum">
              <a:rPr lang="tr-TR" altLang="tr-TR" smtClean="0"/>
              <a:pPr>
                <a:defRPr/>
              </a:pPr>
              <a:t>61</a:t>
            </a:fld>
            <a:endParaRPr lang="tr-TR" altLang="tr-TR"/>
          </a:p>
        </p:txBody>
      </p:sp>
      <p:sp>
        <p:nvSpPr>
          <p:cNvPr id="3" name="Dikdörtgen 2"/>
          <p:cNvSpPr/>
          <p:nvPr/>
        </p:nvSpPr>
        <p:spPr>
          <a:xfrm>
            <a:off x="467544" y="1505397"/>
            <a:ext cx="7632848" cy="3170099"/>
          </a:xfrm>
          <a:prstGeom prst="rect">
            <a:avLst/>
          </a:prstGeom>
        </p:spPr>
        <p:txBody>
          <a:bodyPr wrap="square">
            <a:spAutoFit/>
          </a:bodyPr>
          <a:lstStyle/>
          <a:p>
            <a:pPr marL="342900" lvl="0" indent="-342900">
              <a:lnSpc>
                <a:spcPct val="80000"/>
              </a:lnSpc>
              <a:spcBef>
                <a:spcPct val="20000"/>
              </a:spcBef>
              <a:buFontTx/>
              <a:buChar char="•"/>
            </a:pPr>
            <a:r>
              <a:rPr lang="tr-TR" altLang="tr-TR" sz="2000" kern="0" dirty="0">
                <a:solidFill>
                  <a:srgbClr val="000000"/>
                </a:solidFill>
                <a:latin typeface="Arial"/>
                <a:cs typeface="+mn-cs"/>
              </a:rPr>
              <a:t>Kadında ilk cinsel ilişkisi sırasında kanama ve ağrı olması, cinsel ilişkiden duyulan korkuya bağlı kas gerginliğiyle ilişkili olabilir ve himenin yırtılmasıyla hiç bir ilgisi olmayabilir. </a:t>
            </a:r>
            <a:endParaRPr lang="tr-TR" altLang="tr-TR" sz="2000" kern="0" dirty="0" smtClean="0">
              <a:solidFill>
                <a:srgbClr val="000000"/>
              </a:solidFill>
              <a:latin typeface="Arial"/>
              <a:cs typeface="+mn-cs"/>
            </a:endParaRPr>
          </a:p>
          <a:p>
            <a:pPr marL="342900" lvl="0" indent="-342900">
              <a:lnSpc>
                <a:spcPct val="80000"/>
              </a:lnSpc>
              <a:spcBef>
                <a:spcPct val="20000"/>
              </a:spcBef>
              <a:buFontTx/>
              <a:buChar char="•"/>
            </a:pPr>
            <a:r>
              <a:rPr lang="tr-TR" altLang="tr-TR" sz="2000" kern="0" dirty="0" smtClean="0">
                <a:solidFill>
                  <a:srgbClr val="000000"/>
                </a:solidFill>
                <a:latin typeface="Arial"/>
                <a:cs typeface="+mn-cs"/>
              </a:rPr>
              <a:t>İlk </a:t>
            </a:r>
            <a:r>
              <a:rPr lang="tr-TR" altLang="tr-TR" sz="2000" kern="0" dirty="0">
                <a:solidFill>
                  <a:srgbClr val="000000"/>
                </a:solidFill>
                <a:latin typeface="Arial"/>
                <a:cs typeface="+mn-cs"/>
              </a:rPr>
              <a:t>ilişki deneyimi sırasında beden ve zihindeki gerginliğin tüm bedenle birlikte vajinal kasları da kasması, buna bağlı girişin daralması ve hatta kapanması olasıdır. </a:t>
            </a:r>
            <a:endParaRPr lang="tr-TR" altLang="tr-TR" sz="2000" kern="0" dirty="0" smtClean="0">
              <a:solidFill>
                <a:srgbClr val="000000"/>
              </a:solidFill>
              <a:latin typeface="Arial"/>
              <a:cs typeface="+mn-cs"/>
            </a:endParaRPr>
          </a:p>
          <a:p>
            <a:pPr marL="342900" lvl="0" indent="-342900">
              <a:lnSpc>
                <a:spcPct val="80000"/>
              </a:lnSpc>
              <a:spcBef>
                <a:spcPct val="20000"/>
              </a:spcBef>
              <a:buFontTx/>
              <a:buChar char="•"/>
            </a:pPr>
            <a:r>
              <a:rPr lang="tr-TR" altLang="tr-TR" sz="2000" kern="0" dirty="0" smtClean="0">
                <a:solidFill>
                  <a:srgbClr val="000000"/>
                </a:solidFill>
                <a:latin typeface="Arial"/>
                <a:cs typeface="+mn-cs"/>
              </a:rPr>
              <a:t>İlişki </a:t>
            </a:r>
            <a:r>
              <a:rPr lang="tr-TR" altLang="tr-TR" sz="2000" kern="0" dirty="0">
                <a:solidFill>
                  <a:srgbClr val="000000"/>
                </a:solidFill>
                <a:latin typeface="Arial"/>
                <a:cs typeface="+mn-cs"/>
              </a:rPr>
              <a:t>zorlayarak gerçekleşirse şiddetli ağrı, çok miktarda kanama ve çevre dokularda da yırtılma, yaralanma olabilir.</a:t>
            </a:r>
          </a:p>
          <a:p>
            <a:pPr marL="342900" lvl="0" indent="-342900" eaLnBrk="0" hangingPunct="0">
              <a:spcBef>
                <a:spcPct val="20000"/>
              </a:spcBef>
              <a:buFontTx/>
              <a:buChar char="•"/>
            </a:pPr>
            <a:r>
              <a:rPr lang="tr-TR" sz="2000" kern="0" dirty="0" smtClean="0">
                <a:solidFill>
                  <a:srgbClr val="C00000"/>
                </a:solidFill>
                <a:latin typeface="Arial"/>
                <a:cs typeface="+mn-cs"/>
              </a:rPr>
              <a:t>Oysa </a:t>
            </a:r>
            <a:r>
              <a:rPr lang="tr-TR" sz="2000" kern="0" dirty="0">
                <a:solidFill>
                  <a:srgbClr val="C00000"/>
                </a:solidFill>
                <a:latin typeface="Arial"/>
                <a:cs typeface="+mn-cs"/>
              </a:rPr>
              <a:t>vajina esneyebilen ve uzayabilen bir yapıdadır. Vajina esnediğinde onun bir parçası olan kızlık zarı da esner ve açılır. Bu durumda ilişkide ağrı ve acı olmaz.</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tan Doğan\Desktop\29966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836712"/>
            <a:ext cx="6768751" cy="5258799"/>
          </a:xfrm>
          <a:prstGeom prst="rect">
            <a:avLst/>
          </a:prstGeom>
          <a:noFill/>
          <a:extLst>
            <a:ext uri="{909E8E84-426E-40DD-AFC4-6F175D3DCCD1}">
              <a14:hiddenFill xmlns:a14="http://schemas.microsoft.com/office/drawing/2010/main">
                <a:solidFill>
                  <a:srgbClr val="FFFFFF"/>
                </a:solidFill>
              </a14:hiddenFill>
            </a:ext>
          </a:extLst>
        </p:spPr>
      </p:pic>
      <p:sp>
        <p:nvSpPr>
          <p:cNvPr id="4" name="Altbilgi Yer Tutucusu 3"/>
          <p:cNvSpPr>
            <a:spLocks noGrp="1"/>
          </p:cNvSpPr>
          <p:nvPr>
            <p:ph type="ftr" sz="quarter" idx="11"/>
          </p:nvPr>
        </p:nvSpPr>
        <p:spPr/>
        <p:txBody>
          <a:bodyPr/>
          <a:lstStyle/>
          <a:p>
            <a:pPr>
              <a:defRPr/>
            </a:pPr>
            <a:r>
              <a:rPr lang="tr-TR" smtClean="0">
                <a:solidFill>
                  <a:srgbClr val="E7DEC9">
                    <a:shade val="50000"/>
                    <a:satMod val="200000"/>
                  </a:srgbClr>
                </a:solidFill>
              </a:rPr>
              <a:t>Prof. Dr. Sultan Doğan</a:t>
            </a:r>
            <a:endParaRPr lang="tr-TR">
              <a:solidFill>
                <a:srgbClr val="E7DEC9">
                  <a:shade val="50000"/>
                  <a:satMod val="200000"/>
                </a:srgbClr>
              </a:solidFill>
            </a:endParaRP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62</a:t>
            </a:fld>
            <a:endParaRPr lang="tr-TR" altLang="tr-TR"/>
          </a:p>
        </p:txBody>
      </p:sp>
    </p:spTree>
    <p:extLst>
      <p:ext uri="{BB962C8B-B14F-4D97-AF65-F5344CB8AC3E}">
        <p14:creationId xmlns:p14="http://schemas.microsoft.com/office/powerpoint/2010/main" val="39991650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tr-TR" altLang="tr-TR" dirty="0" smtClean="0"/>
              <a:t>Cinsel Fizyoloji</a:t>
            </a:r>
          </a:p>
        </p:txBody>
      </p:sp>
      <p:sp>
        <p:nvSpPr>
          <p:cNvPr id="21508" name="Rectangle 3"/>
          <p:cNvSpPr>
            <a:spLocks noGrp="1" noChangeArrowheads="1"/>
          </p:cNvSpPr>
          <p:nvPr>
            <p:ph type="body" idx="1"/>
          </p:nvPr>
        </p:nvSpPr>
        <p:spPr/>
        <p:txBody>
          <a:bodyPr/>
          <a:lstStyle/>
          <a:p>
            <a:pPr eaLnBrk="1" hangingPunct="1">
              <a:lnSpc>
                <a:spcPct val="80000"/>
              </a:lnSpc>
            </a:pPr>
            <a:r>
              <a:rPr lang="tr-TR" altLang="tr-TR" sz="2000" dirty="0" err="1"/>
              <a:t>Alfred</a:t>
            </a:r>
            <a:r>
              <a:rPr lang="tr-TR" altLang="tr-TR" sz="2000" dirty="0"/>
              <a:t> </a:t>
            </a:r>
            <a:r>
              <a:rPr lang="tr-TR" altLang="tr-TR" sz="2000" dirty="0" err="1"/>
              <a:t>Kinsey</a:t>
            </a:r>
            <a:r>
              <a:rPr lang="tr-TR" altLang="tr-TR" sz="2000" dirty="0"/>
              <a:t>, cinsel davranış üzerine yaptığı kapsamlı ve öncü araştırmalarla tanınır. İki ana eseri "</a:t>
            </a:r>
            <a:r>
              <a:rPr lang="tr-TR" altLang="tr-TR" sz="2000" dirty="0" err="1"/>
              <a:t>Sexual</a:t>
            </a:r>
            <a:r>
              <a:rPr lang="tr-TR" altLang="tr-TR" sz="2000" dirty="0"/>
              <a:t> </a:t>
            </a:r>
            <a:r>
              <a:rPr lang="tr-TR" altLang="tr-TR" sz="2000" dirty="0" err="1"/>
              <a:t>Behavior</a:t>
            </a:r>
            <a:r>
              <a:rPr lang="tr-TR" altLang="tr-TR" sz="2000" dirty="0"/>
              <a:t> in </a:t>
            </a:r>
            <a:r>
              <a:rPr lang="tr-TR" altLang="tr-TR" sz="2000" dirty="0" err="1"/>
              <a:t>the</a:t>
            </a:r>
            <a:r>
              <a:rPr lang="tr-TR" altLang="tr-TR" sz="2000" dirty="0"/>
              <a:t> Human Male" (1948) ve "</a:t>
            </a:r>
            <a:r>
              <a:rPr lang="tr-TR" altLang="tr-TR" sz="2000" dirty="0" err="1"/>
              <a:t>Sexual</a:t>
            </a:r>
            <a:r>
              <a:rPr lang="tr-TR" altLang="tr-TR" sz="2000" dirty="0"/>
              <a:t> </a:t>
            </a:r>
            <a:r>
              <a:rPr lang="tr-TR" altLang="tr-TR" sz="2000" dirty="0" err="1"/>
              <a:t>Behavior</a:t>
            </a:r>
            <a:r>
              <a:rPr lang="tr-TR" altLang="tr-TR" sz="2000" dirty="0"/>
              <a:t> in </a:t>
            </a:r>
            <a:r>
              <a:rPr lang="tr-TR" altLang="tr-TR" sz="2000" dirty="0" err="1"/>
              <a:t>the</a:t>
            </a:r>
            <a:r>
              <a:rPr lang="tr-TR" altLang="tr-TR" sz="2000" dirty="0"/>
              <a:t> Human </a:t>
            </a:r>
            <a:r>
              <a:rPr lang="tr-TR" altLang="tr-TR" sz="2000" dirty="0" err="1"/>
              <a:t>Female</a:t>
            </a:r>
            <a:r>
              <a:rPr lang="tr-TR" altLang="tr-TR" sz="2000" dirty="0"/>
              <a:t>" (1953), geniş çaplı anketler ve mülakatlar yoluyla toplanan verilere dayanarak cinsel davranışları analiz etmektedir. </a:t>
            </a:r>
            <a:endParaRPr lang="tr-TR" altLang="tr-TR" sz="2000" dirty="0" smtClean="0"/>
          </a:p>
          <a:p>
            <a:pPr eaLnBrk="1" hangingPunct="1">
              <a:lnSpc>
                <a:spcPct val="80000"/>
              </a:lnSpc>
            </a:pPr>
            <a:r>
              <a:rPr lang="tr-TR" altLang="tr-TR" sz="2000" dirty="0" err="1" smtClean="0"/>
              <a:t>Kinsey</a:t>
            </a:r>
            <a:r>
              <a:rPr lang="tr-TR" altLang="tr-TR" sz="2000" dirty="0"/>
              <a:t>, cinsel yönelimleri belirlemek için kullanılan </a:t>
            </a:r>
            <a:r>
              <a:rPr lang="tr-TR" altLang="tr-TR" sz="2000" dirty="0" err="1"/>
              <a:t>Kinsey</a:t>
            </a:r>
            <a:r>
              <a:rPr lang="tr-TR" altLang="tr-TR" sz="2000" dirty="0"/>
              <a:t> </a:t>
            </a:r>
            <a:r>
              <a:rPr lang="tr-TR" altLang="tr-TR" sz="2000" dirty="0" err="1"/>
              <a:t>Ölçeği'ni</a:t>
            </a:r>
            <a:r>
              <a:rPr lang="tr-TR" altLang="tr-TR" sz="2000" dirty="0"/>
              <a:t> geliştirmiş ve cinsel davranışları sadece heteroseksüel ve homoseksüel olarak sınıflandırmanın dışında bir spektrum olarak görmüştür.</a:t>
            </a:r>
          </a:p>
          <a:p>
            <a:pPr eaLnBrk="1" hangingPunct="1">
              <a:lnSpc>
                <a:spcPct val="80000"/>
              </a:lnSpc>
            </a:pPr>
            <a:r>
              <a:rPr lang="tr-TR" altLang="tr-TR" sz="2000" dirty="0" err="1" smtClean="0"/>
              <a:t>Kinsey'in</a:t>
            </a:r>
            <a:r>
              <a:rPr lang="tr-TR" altLang="tr-TR" sz="2000" dirty="0" smtClean="0"/>
              <a:t> </a:t>
            </a:r>
            <a:r>
              <a:rPr lang="tr-TR" altLang="tr-TR" sz="2000" dirty="0"/>
              <a:t>çalışmaları, cinsel davranışların ve yönelimlerin daha geniş anlaşılması için önemli bir temel sağlamıştır ve bu çalışmalar, cinsel eğitim ve toplum sağlığı politikalarını şekillendirmede etkili olmuştur. </a:t>
            </a:r>
            <a:endParaRPr lang="tr-TR" altLang="tr-TR" sz="2000" dirty="0" smtClean="0"/>
          </a:p>
          <a:p>
            <a:pPr eaLnBrk="1" hangingPunct="1">
              <a:lnSpc>
                <a:spcPct val="80000"/>
              </a:lnSpc>
            </a:pPr>
            <a:r>
              <a:rPr lang="tr-TR" altLang="tr-TR" sz="2000" dirty="0" err="1" smtClean="0"/>
              <a:t>Kinsey'in</a:t>
            </a:r>
            <a:r>
              <a:rPr lang="tr-TR" altLang="tr-TR" sz="2000" dirty="0" smtClean="0"/>
              <a:t> </a:t>
            </a:r>
            <a:r>
              <a:rPr lang="tr-TR" altLang="tr-TR" sz="2000" dirty="0"/>
              <a:t>araştırmaları, aynı zamanda cinsel davranışların biyolojik, psikolojik ve sosyokültürel yönlerini kapsayan </a:t>
            </a:r>
            <a:r>
              <a:rPr lang="tr-TR" altLang="tr-TR" sz="2000" dirty="0" err="1"/>
              <a:t>multidisipliner</a:t>
            </a:r>
            <a:r>
              <a:rPr lang="tr-TR" altLang="tr-TR" sz="2000" dirty="0"/>
              <a:t> bir yaklaşıma da öncülük etmiştir</a:t>
            </a:r>
            <a:r>
              <a:rPr lang="tr-TR" altLang="tr-TR" sz="2000" dirty="0" smtClean="0"/>
              <a:t>.</a:t>
            </a:r>
          </a:p>
          <a:p>
            <a:pPr eaLnBrk="1" hangingPunct="1">
              <a:lnSpc>
                <a:spcPct val="80000"/>
              </a:lnSpc>
            </a:pPr>
            <a:endParaRPr lang="tr-TR" altLang="tr-TR" sz="2000" dirty="0" smtClean="0"/>
          </a:p>
        </p:txBody>
      </p:sp>
      <p:sp>
        <p:nvSpPr>
          <p:cNvPr id="21509"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smtClean="0"/>
              <a:t>Prof. Dr. Sultan Doğan</a:t>
            </a:r>
            <a:endParaRPr lang="tr-TR" dirty="0" smtClean="0"/>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63</a:t>
            </a:fld>
            <a:endParaRPr lang="tr-TR" altLang="tr-T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en-US" sz="2000" dirty="0" smtClean="0">
                <a:solidFill>
                  <a:srgbClr val="C00000"/>
                </a:solidFill>
              </a:rPr>
              <a:t>Sexual </a:t>
            </a:r>
            <a:r>
              <a:rPr lang="en-US" sz="2000" dirty="0">
                <a:solidFill>
                  <a:srgbClr val="C00000"/>
                </a:solidFill>
              </a:rPr>
              <a:t>Behavior in the Human Male</a:t>
            </a:r>
          </a:p>
          <a:p>
            <a:pPr marL="0" indent="0">
              <a:buNone/>
            </a:pPr>
            <a:r>
              <a:rPr lang="tr-TR" sz="2000" dirty="0" err="1" smtClean="0"/>
              <a:t>Kinsey</a:t>
            </a:r>
            <a:r>
              <a:rPr lang="tr-TR" sz="2000" dirty="0"/>
              <a:t>, A. C., </a:t>
            </a:r>
            <a:r>
              <a:rPr lang="tr-TR" sz="2000" dirty="0" err="1"/>
              <a:t>Pomeroy</a:t>
            </a:r>
            <a:r>
              <a:rPr lang="tr-TR" sz="2000" dirty="0"/>
              <a:t>, W. B., &amp; Martin, C. E. (1948). </a:t>
            </a:r>
            <a:r>
              <a:rPr lang="tr-TR" sz="2000" dirty="0" err="1"/>
              <a:t>Sexual</a:t>
            </a:r>
            <a:r>
              <a:rPr lang="tr-TR" sz="2000" dirty="0"/>
              <a:t> </a:t>
            </a:r>
            <a:r>
              <a:rPr lang="tr-TR" sz="2000" dirty="0" err="1"/>
              <a:t>Behavior</a:t>
            </a:r>
            <a:r>
              <a:rPr lang="tr-TR" sz="2000" dirty="0"/>
              <a:t> in </a:t>
            </a:r>
            <a:r>
              <a:rPr lang="tr-TR" sz="2000" dirty="0" err="1"/>
              <a:t>the</a:t>
            </a:r>
            <a:r>
              <a:rPr lang="tr-TR" sz="2000" dirty="0"/>
              <a:t> Human Male. </a:t>
            </a:r>
            <a:r>
              <a:rPr lang="tr-TR" sz="2000" dirty="0" err="1"/>
              <a:t>Philadelphia</a:t>
            </a:r>
            <a:r>
              <a:rPr lang="tr-TR" sz="2000" dirty="0"/>
              <a:t>: W.B. </a:t>
            </a:r>
            <a:r>
              <a:rPr lang="tr-TR" sz="2000" dirty="0" err="1"/>
              <a:t>Saunders</a:t>
            </a:r>
            <a:r>
              <a:rPr lang="tr-TR" sz="2000" dirty="0"/>
              <a:t> </a:t>
            </a:r>
            <a:r>
              <a:rPr lang="tr-TR" sz="2000" dirty="0" err="1" smtClean="0"/>
              <a:t>Company</a:t>
            </a:r>
            <a:r>
              <a:rPr lang="tr-TR" sz="2000" dirty="0" smtClean="0"/>
              <a:t>. </a:t>
            </a:r>
          </a:p>
          <a:p>
            <a:r>
              <a:rPr lang="en-US" sz="2000" dirty="0">
                <a:solidFill>
                  <a:srgbClr val="C00000"/>
                </a:solidFill>
              </a:rPr>
              <a:t>Sexual Behavior in the Human Female</a:t>
            </a:r>
          </a:p>
          <a:p>
            <a:pPr marL="0" indent="0">
              <a:buNone/>
            </a:pPr>
            <a:r>
              <a:rPr lang="tr-TR" sz="2000" dirty="0" err="1" smtClean="0"/>
              <a:t>Kinsey</a:t>
            </a:r>
            <a:r>
              <a:rPr lang="tr-TR" sz="2000" dirty="0"/>
              <a:t>, A. C., </a:t>
            </a:r>
            <a:r>
              <a:rPr lang="tr-TR" sz="2000" dirty="0" err="1"/>
              <a:t>Pomeroy</a:t>
            </a:r>
            <a:r>
              <a:rPr lang="tr-TR" sz="2000" dirty="0"/>
              <a:t>, W. B., Martin, C. E., &amp; </a:t>
            </a:r>
            <a:r>
              <a:rPr lang="tr-TR" sz="2000" dirty="0" err="1"/>
              <a:t>Gebhard</a:t>
            </a:r>
            <a:r>
              <a:rPr lang="tr-TR" sz="2000" dirty="0"/>
              <a:t>, P. H. (1953). </a:t>
            </a:r>
            <a:r>
              <a:rPr lang="tr-TR" sz="2000" dirty="0" err="1"/>
              <a:t>Sexual</a:t>
            </a:r>
            <a:r>
              <a:rPr lang="tr-TR" sz="2000" dirty="0"/>
              <a:t> </a:t>
            </a:r>
            <a:r>
              <a:rPr lang="tr-TR" sz="2000" dirty="0" err="1"/>
              <a:t>Behavior</a:t>
            </a:r>
            <a:r>
              <a:rPr lang="tr-TR" sz="2000" dirty="0"/>
              <a:t> in </a:t>
            </a:r>
            <a:r>
              <a:rPr lang="tr-TR" sz="2000" dirty="0" err="1"/>
              <a:t>the</a:t>
            </a:r>
            <a:r>
              <a:rPr lang="tr-TR" sz="2000" dirty="0"/>
              <a:t> Human </a:t>
            </a:r>
            <a:r>
              <a:rPr lang="tr-TR" sz="2000" dirty="0" err="1"/>
              <a:t>Female</a:t>
            </a:r>
            <a:r>
              <a:rPr lang="tr-TR" sz="2000" dirty="0"/>
              <a:t>. </a:t>
            </a:r>
            <a:r>
              <a:rPr lang="tr-TR" sz="2000" dirty="0" err="1"/>
              <a:t>Philadelphia</a:t>
            </a:r>
            <a:r>
              <a:rPr lang="tr-TR" sz="2000" dirty="0"/>
              <a:t>: W.B. </a:t>
            </a:r>
            <a:r>
              <a:rPr lang="tr-TR" sz="2000" dirty="0" err="1"/>
              <a:t>Saunders</a:t>
            </a:r>
            <a:r>
              <a:rPr lang="tr-TR" sz="2000" dirty="0"/>
              <a:t> </a:t>
            </a:r>
            <a:r>
              <a:rPr lang="tr-TR" sz="2000" dirty="0" err="1" smtClean="0"/>
              <a:t>Company</a:t>
            </a:r>
            <a:r>
              <a:rPr lang="tr-TR" sz="2000" dirty="0" smtClean="0"/>
              <a:t>. </a:t>
            </a:r>
          </a:p>
          <a:p>
            <a:pPr marL="0" indent="0">
              <a:buNone/>
            </a:pPr>
            <a:endParaRPr lang="tr-TR" sz="2000" dirty="0"/>
          </a:p>
          <a:p>
            <a:r>
              <a:rPr lang="tr-TR" sz="2000" dirty="0" err="1" smtClean="0"/>
              <a:t>Kinsey'in</a:t>
            </a:r>
            <a:r>
              <a:rPr lang="tr-TR" sz="2000" dirty="0" smtClean="0"/>
              <a:t> </a:t>
            </a:r>
            <a:r>
              <a:rPr lang="tr-TR" sz="2000" dirty="0"/>
              <a:t>çalışmaları, sosyal bilimler ve cinsellik çalışmalarında önemli bir yer tutar ve araştırmalarının metodolojik ve etik yönleri hala tartışma konusudur. </a:t>
            </a:r>
            <a:endParaRPr lang="tr-TR" sz="2000" dirty="0" smtClean="0"/>
          </a:p>
          <a:p>
            <a:r>
              <a:rPr lang="tr-TR" sz="2000" dirty="0" smtClean="0"/>
              <a:t>Bu </a:t>
            </a:r>
            <a:r>
              <a:rPr lang="tr-TR" sz="2000" dirty="0"/>
              <a:t>tartışmalar, cinsel davranış araştırmalarının yapısını ve toplum üzerindeki etkilerini anlamak için değerli birer kaynak olarak görülmektedir.</a:t>
            </a: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64</a:t>
            </a:fld>
            <a:endParaRPr lang="tr-TR" altLang="tr-TR"/>
          </a:p>
        </p:txBody>
      </p:sp>
    </p:spTree>
    <p:extLst>
      <p:ext uri="{BB962C8B-B14F-4D97-AF65-F5344CB8AC3E}">
        <p14:creationId xmlns:p14="http://schemas.microsoft.com/office/powerpoint/2010/main" val="35096930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eaLnBrk="1" hangingPunct="1">
              <a:lnSpc>
                <a:spcPct val="80000"/>
              </a:lnSpc>
            </a:pPr>
            <a:r>
              <a:rPr lang="tr-TR" altLang="tr-TR" sz="2000" dirty="0">
                <a:solidFill>
                  <a:srgbClr val="000000"/>
                </a:solidFill>
              </a:rPr>
              <a:t>Orgazm ve uyarılma fizyolojisiyle ilgili bildiklerimizin çoğu, 1950-1960  yılları </a:t>
            </a:r>
            <a:r>
              <a:rPr lang="tr-TR" altLang="tr-TR" sz="2000" dirty="0" err="1">
                <a:solidFill>
                  <a:srgbClr val="000000"/>
                </a:solidFill>
              </a:rPr>
              <a:t>Masters</a:t>
            </a:r>
            <a:r>
              <a:rPr lang="tr-TR" altLang="tr-TR" sz="2000" dirty="0">
                <a:solidFill>
                  <a:srgbClr val="000000"/>
                </a:solidFill>
              </a:rPr>
              <a:t> ve Johnson'ın </a:t>
            </a:r>
            <a:r>
              <a:rPr lang="tr-TR" altLang="tr-TR" sz="2000" dirty="0" smtClean="0">
                <a:solidFill>
                  <a:srgbClr val="000000"/>
                </a:solidFill>
              </a:rPr>
              <a:t>yaptığı çalışmalara dayanır.</a:t>
            </a:r>
          </a:p>
          <a:p>
            <a:pPr lvl="0" eaLnBrk="1" hangingPunct="1">
              <a:lnSpc>
                <a:spcPct val="80000"/>
              </a:lnSpc>
            </a:pPr>
            <a:r>
              <a:rPr lang="tr-TR" altLang="tr-TR" sz="2000" dirty="0" smtClean="0">
                <a:solidFill>
                  <a:srgbClr val="000000"/>
                </a:solidFill>
              </a:rPr>
              <a:t>Bu araştırmalar, </a:t>
            </a:r>
            <a:r>
              <a:rPr lang="tr-TR" altLang="tr-TR" sz="2000" dirty="0">
                <a:solidFill>
                  <a:srgbClr val="000000"/>
                </a:solidFill>
              </a:rPr>
              <a:t>yaklaşık 700 kadın ve erkeğin laboratuvar ortamında yaşadıkları  mastürbasyon ve cinsel ilişkinin  </a:t>
            </a:r>
            <a:r>
              <a:rPr lang="tr-TR" altLang="tr-TR" sz="2000" dirty="0" smtClean="0">
                <a:solidFill>
                  <a:srgbClr val="000000"/>
                </a:solidFill>
              </a:rPr>
              <a:t>gözlemlenmesi ve kayıt edilmesi şeklindedir.</a:t>
            </a:r>
          </a:p>
          <a:p>
            <a:pPr lvl="0" eaLnBrk="1" hangingPunct="1">
              <a:lnSpc>
                <a:spcPct val="80000"/>
              </a:lnSpc>
            </a:pPr>
            <a:r>
              <a:rPr lang="tr-TR" sz="2000" dirty="0"/>
              <a:t>C</a:t>
            </a:r>
            <a:r>
              <a:rPr lang="tr-TR" sz="2000" dirty="0" smtClean="0"/>
              <a:t>insel </a:t>
            </a:r>
            <a:r>
              <a:rPr lang="tr-TR" sz="2000" dirty="0"/>
              <a:t>yanıt döngüsü üzerine </a:t>
            </a:r>
            <a:r>
              <a:rPr lang="tr-TR" sz="2000" dirty="0" smtClean="0"/>
              <a:t>yapılan bu araştırmaların </a:t>
            </a:r>
            <a:r>
              <a:rPr lang="tr-TR" sz="2000" dirty="0"/>
              <a:t>sonuçları, "Human </a:t>
            </a:r>
            <a:r>
              <a:rPr lang="tr-TR" sz="2000" dirty="0" err="1"/>
              <a:t>Sexual</a:t>
            </a:r>
            <a:r>
              <a:rPr lang="tr-TR" sz="2000" dirty="0"/>
              <a:t> </a:t>
            </a:r>
            <a:r>
              <a:rPr lang="tr-TR" sz="2000" dirty="0" err="1"/>
              <a:t>Response</a:t>
            </a:r>
            <a:r>
              <a:rPr lang="tr-TR" sz="2000" dirty="0"/>
              <a:t>" adlı eserlerinde yayımlanmıştır. </a:t>
            </a:r>
            <a:endParaRPr lang="tr-TR" sz="2000" dirty="0" smtClean="0"/>
          </a:p>
          <a:p>
            <a:pPr lvl="0" eaLnBrk="1" hangingPunct="1">
              <a:lnSpc>
                <a:spcPct val="80000"/>
              </a:lnSpc>
            </a:pPr>
            <a:r>
              <a:rPr lang="tr-TR" sz="2000" dirty="0" smtClean="0"/>
              <a:t>Bu kitap, </a:t>
            </a:r>
            <a:r>
              <a:rPr lang="tr-TR" sz="2000" dirty="0"/>
              <a:t>1966 yılında William H. </a:t>
            </a:r>
            <a:r>
              <a:rPr lang="tr-TR" sz="2000" dirty="0" err="1"/>
              <a:t>Masters</a:t>
            </a:r>
            <a:r>
              <a:rPr lang="tr-TR" sz="2000" dirty="0"/>
              <a:t> ve Virginia E. Johnson tarafından </a:t>
            </a:r>
            <a:r>
              <a:rPr lang="tr-TR" sz="2000" dirty="0" smtClean="0"/>
              <a:t>yazılmıştır </a:t>
            </a:r>
            <a:r>
              <a:rPr lang="tr-TR" sz="2000" dirty="0"/>
              <a:t>ve cinsel davranış bilimi literatüründe klasik olarak kabul edilen bir </a:t>
            </a:r>
            <a:r>
              <a:rPr lang="tr-TR" sz="2000" dirty="0" smtClean="0"/>
              <a:t>eserdir.</a:t>
            </a:r>
          </a:p>
          <a:p>
            <a:pPr lvl="0" eaLnBrk="1" hangingPunct="1">
              <a:lnSpc>
                <a:spcPct val="80000"/>
              </a:lnSpc>
            </a:pPr>
            <a:r>
              <a:rPr lang="tr-TR" sz="2000" dirty="0" smtClean="0"/>
              <a:t>Bu eser cinsel </a:t>
            </a:r>
            <a:r>
              <a:rPr lang="tr-TR" sz="2000" dirty="0"/>
              <a:t>işlev ve cinsel sağlık alanında </a:t>
            </a:r>
            <a:r>
              <a:rPr lang="tr-TR" sz="2000" dirty="0" smtClean="0"/>
              <a:t>tedavilerin </a:t>
            </a:r>
            <a:r>
              <a:rPr lang="tr-TR" sz="2000" dirty="0"/>
              <a:t>temelini oluşturmuştur ve bugün bile bu konudaki araştırmalar için bir çıkış noktası olarak kabul edilmektedir. </a:t>
            </a:r>
            <a:endParaRPr lang="tr-TR" sz="2000" dirty="0" smtClean="0"/>
          </a:p>
          <a:p>
            <a:pPr lvl="0" eaLnBrk="1" hangingPunct="1">
              <a:lnSpc>
                <a:spcPct val="80000"/>
              </a:lnSpc>
            </a:pPr>
            <a:r>
              <a:rPr lang="tr-TR" sz="2000" dirty="0" smtClean="0"/>
              <a:t>Cinsel </a:t>
            </a:r>
            <a:r>
              <a:rPr lang="tr-TR" sz="2000" dirty="0"/>
              <a:t>sağlık ve terapi uygulamalarında devrim yaratmıştır.</a:t>
            </a:r>
          </a:p>
          <a:p>
            <a:pPr marL="0" indent="0">
              <a:buNone/>
            </a:pPr>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65</a:t>
            </a:fld>
            <a:endParaRPr lang="tr-TR" altLang="tr-TR"/>
          </a:p>
        </p:txBody>
      </p:sp>
    </p:spTree>
    <p:extLst>
      <p:ext uri="{BB962C8B-B14F-4D97-AF65-F5344CB8AC3E}">
        <p14:creationId xmlns:p14="http://schemas.microsoft.com/office/powerpoint/2010/main" val="7379818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539552" y="1196752"/>
            <a:ext cx="4038600" cy="4525963"/>
          </a:xfrm>
        </p:spPr>
        <p:txBody>
          <a:bodyPr/>
          <a:lstStyle/>
          <a:p>
            <a:pPr marL="0" indent="0">
              <a:buNone/>
            </a:pPr>
            <a:r>
              <a:rPr lang="tr-TR" sz="1600" dirty="0"/>
              <a:t>Bu çalışmada, cinsel yanıt döngüsü dört evreye ayrılmıştır:</a:t>
            </a:r>
          </a:p>
          <a:p>
            <a:endParaRPr lang="tr-TR" sz="1600" dirty="0"/>
          </a:p>
          <a:p>
            <a:r>
              <a:rPr lang="tr-TR" sz="1600" dirty="0">
                <a:solidFill>
                  <a:srgbClr val="C00000"/>
                </a:solidFill>
              </a:rPr>
              <a:t>Uyarılma (</a:t>
            </a:r>
            <a:r>
              <a:rPr lang="tr-TR" sz="1600" dirty="0" err="1">
                <a:solidFill>
                  <a:srgbClr val="C00000"/>
                </a:solidFill>
              </a:rPr>
              <a:t>excitment</a:t>
            </a:r>
            <a:r>
              <a:rPr lang="tr-TR" sz="1600" dirty="0" smtClean="0">
                <a:solidFill>
                  <a:srgbClr val="C00000"/>
                </a:solidFill>
              </a:rPr>
              <a:t>) Fazı</a:t>
            </a:r>
            <a:r>
              <a:rPr lang="tr-TR" sz="1600" dirty="0"/>
              <a:t>: Cinsel uyarı ile başlar ve cinsel organların kanla dolması gibi fizyolojik değişiklikler içerir.</a:t>
            </a:r>
          </a:p>
          <a:p>
            <a:r>
              <a:rPr lang="tr-TR" sz="1600" dirty="0">
                <a:solidFill>
                  <a:srgbClr val="C00000"/>
                </a:solidFill>
              </a:rPr>
              <a:t>Plato (</a:t>
            </a:r>
            <a:r>
              <a:rPr lang="tr-TR" sz="1600" dirty="0" err="1" smtClean="0">
                <a:solidFill>
                  <a:srgbClr val="C00000"/>
                </a:solidFill>
              </a:rPr>
              <a:t>plateau</a:t>
            </a:r>
            <a:r>
              <a:rPr lang="tr-TR" sz="1600" dirty="0" smtClean="0">
                <a:solidFill>
                  <a:srgbClr val="C00000"/>
                </a:solidFill>
              </a:rPr>
              <a:t>) Fazı</a:t>
            </a:r>
            <a:r>
              <a:rPr lang="tr-TR" sz="1600" dirty="0"/>
              <a:t>: Cinsel heyecanın maksimum düzeyde olduğu ve vücutta cinsel gerilimin devam ettiği dönemdir.</a:t>
            </a:r>
          </a:p>
          <a:p>
            <a:r>
              <a:rPr lang="tr-TR" sz="1600" dirty="0">
                <a:solidFill>
                  <a:srgbClr val="C00000"/>
                </a:solidFill>
              </a:rPr>
              <a:t>Orgazm (</a:t>
            </a:r>
            <a:r>
              <a:rPr lang="tr-TR" sz="1600" dirty="0" err="1">
                <a:solidFill>
                  <a:srgbClr val="C00000"/>
                </a:solidFill>
              </a:rPr>
              <a:t>climax</a:t>
            </a:r>
            <a:r>
              <a:rPr lang="tr-TR" sz="1600" dirty="0">
                <a:solidFill>
                  <a:srgbClr val="C00000"/>
                </a:solidFill>
              </a:rPr>
              <a:t>) Fazı</a:t>
            </a:r>
            <a:r>
              <a:rPr lang="tr-TR" sz="1600" dirty="0"/>
              <a:t>: Cinsel gerilimin boşalmasıyla karakterize edilir ve genellikle yoğun bir zevk hissi ile ilişkilendirilir.</a:t>
            </a:r>
          </a:p>
          <a:p>
            <a:r>
              <a:rPr lang="tr-TR" sz="1600" dirty="0">
                <a:solidFill>
                  <a:srgbClr val="C00000"/>
                </a:solidFill>
              </a:rPr>
              <a:t>Çözülme (</a:t>
            </a:r>
            <a:r>
              <a:rPr lang="tr-TR" sz="1600" dirty="0" err="1" smtClean="0">
                <a:solidFill>
                  <a:srgbClr val="C00000"/>
                </a:solidFill>
              </a:rPr>
              <a:t>resolution</a:t>
            </a:r>
            <a:r>
              <a:rPr lang="tr-TR" sz="1600" dirty="0" smtClean="0">
                <a:solidFill>
                  <a:srgbClr val="C00000"/>
                </a:solidFill>
              </a:rPr>
              <a:t>) Fazı</a:t>
            </a:r>
            <a:r>
              <a:rPr lang="tr-TR" sz="1600" dirty="0"/>
              <a:t>: Orgazm sonrası vücudun rahatlaması ve cinsel organların normale dönmesidir.</a:t>
            </a:r>
          </a:p>
          <a:p>
            <a:endParaRPr lang="tr-TR" sz="2000" dirty="0"/>
          </a:p>
        </p:txBody>
      </p:sp>
      <p:pic>
        <p:nvPicPr>
          <p:cNvPr id="8" name="İçerik Yer Tutucusu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067832" y="1600200"/>
            <a:ext cx="3199336" cy="4525963"/>
          </a:xfrm>
        </p:spPr>
      </p:pic>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66</a:t>
            </a:fld>
            <a:endParaRPr lang="tr-TR" altLang="tr-TR"/>
          </a:p>
        </p:txBody>
      </p:sp>
    </p:spTree>
    <p:extLst>
      <p:ext uri="{BB962C8B-B14F-4D97-AF65-F5344CB8AC3E}">
        <p14:creationId xmlns:p14="http://schemas.microsoft.com/office/powerpoint/2010/main" val="2083768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274638"/>
            <a:ext cx="1728192" cy="4882554"/>
          </a:xfrm>
        </p:spPr>
        <p:txBody>
          <a:bodyPr/>
          <a:lstStyle/>
          <a:p>
            <a:r>
              <a:rPr lang="tr-TR" sz="2000" b="1" dirty="0" smtClean="0"/>
              <a:t>KADIN CİNSEL YANIT DÖNGÜSÜ</a:t>
            </a:r>
            <a:endParaRPr lang="tr-TR" sz="2000" b="1" dirty="0"/>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8776" y="384502"/>
            <a:ext cx="6655672" cy="5741661"/>
          </a:xfrm>
        </p:spPr>
      </p:pic>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67</a:t>
            </a:fld>
            <a:endParaRPr lang="tr-TR" altLang="tr-TR"/>
          </a:p>
        </p:txBody>
      </p:sp>
    </p:spTree>
    <p:extLst>
      <p:ext uri="{BB962C8B-B14F-4D97-AF65-F5344CB8AC3E}">
        <p14:creationId xmlns:p14="http://schemas.microsoft.com/office/powerpoint/2010/main" val="972590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6943" y="1781678"/>
            <a:ext cx="5830114" cy="4163006"/>
          </a:xfrm>
        </p:spPr>
      </p:pic>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68</a:t>
            </a:fld>
            <a:endParaRPr lang="tr-TR" altLang="tr-TR"/>
          </a:p>
        </p:txBody>
      </p:sp>
    </p:spTree>
    <p:extLst>
      <p:ext uri="{BB962C8B-B14F-4D97-AF65-F5344CB8AC3E}">
        <p14:creationId xmlns:p14="http://schemas.microsoft.com/office/powerpoint/2010/main" val="27556182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6"/>
          <p:cNvSpPr>
            <a:spLocks noGrp="1"/>
          </p:cNvSpPr>
          <p:nvPr>
            <p:ph sz="half" idx="1"/>
          </p:nvPr>
        </p:nvSpPr>
        <p:spPr>
          <a:xfrm>
            <a:off x="971600" y="548680"/>
            <a:ext cx="7416824" cy="720080"/>
          </a:xfrm>
        </p:spPr>
        <p:txBody>
          <a:bodyPr/>
          <a:lstStyle/>
          <a:p>
            <a:pPr marL="0" lvl="0" indent="0" eaLnBrk="1" hangingPunct="1">
              <a:lnSpc>
                <a:spcPct val="80000"/>
              </a:lnSpc>
              <a:buNone/>
            </a:pPr>
            <a:r>
              <a:rPr lang="tr-TR" altLang="tr-TR" sz="3200" dirty="0" smtClean="0">
                <a:solidFill>
                  <a:srgbClr val="000000"/>
                </a:solidFill>
              </a:rPr>
              <a:t>Dört Evreli Cinsel Yanıt Döngüsü</a:t>
            </a:r>
            <a:endParaRPr lang="tr-TR" sz="3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69</a:t>
            </a:fld>
            <a:endParaRPr lang="tr-TR" altLang="tr-TR"/>
          </a:p>
        </p:txBody>
      </p:sp>
      <p:pic>
        <p:nvPicPr>
          <p:cNvPr id="11266" name="Picture 2" descr="C:\Users\Altan Doğan\Desktop\indir.jpe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55576" y="1595046"/>
            <a:ext cx="6840760" cy="4156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1980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a:solidFill>
            <a:srgbClr val="FF99CC"/>
          </a:solidFill>
        </p:spPr>
        <p:style>
          <a:lnRef idx="1">
            <a:schemeClr val="accent2"/>
          </a:lnRef>
          <a:fillRef idx="2">
            <a:schemeClr val="accent2"/>
          </a:fillRef>
          <a:effectRef idx="1">
            <a:schemeClr val="accent2"/>
          </a:effectRef>
          <a:fontRef idx="minor">
            <a:schemeClr val="dk1"/>
          </a:fontRef>
        </p:style>
        <p:txBody>
          <a:bodyPr/>
          <a:lstStyle/>
          <a:p>
            <a:r>
              <a:rPr lang="tr-TR" dirty="0" smtClean="0"/>
              <a:t>UYARILMA EVRESİ</a:t>
            </a:r>
            <a:endParaRPr lang="tr-TR" dirty="0"/>
          </a:p>
        </p:txBody>
      </p:sp>
      <p:sp>
        <p:nvSpPr>
          <p:cNvPr id="8" name="İçerik Yer Tutucusu 7"/>
          <p:cNvSpPr>
            <a:spLocks noGrp="1"/>
          </p:cNvSpPr>
          <p:nvPr>
            <p:ph idx="1"/>
          </p:nvPr>
        </p:nvSpPr>
        <p:spPr/>
        <p:txBody>
          <a:bodyPr/>
          <a:lstStyle/>
          <a:p>
            <a:r>
              <a:rPr lang="tr-TR" sz="2000" b="1" dirty="0" err="1">
                <a:solidFill>
                  <a:srgbClr val="0D0D0D"/>
                </a:solidFill>
                <a:latin typeface="Söhne"/>
              </a:rPr>
              <a:t>Vazokonjesyon</a:t>
            </a:r>
            <a:r>
              <a:rPr lang="tr-TR" sz="2000" dirty="0">
                <a:solidFill>
                  <a:srgbClr val="0D0D0D"/>
                </a:solidFill>
                <a:latin typeface="Söhne"/>
              </a:rPr>
              <a:t>: Kanın cinsel organlara dolmasıyla, bu bölgelerdeki kan damarlarının genişlemesi sonucu oluşur. Kadınlarda </a:t>
            </a:r>
            <a:r>
              <a:rPr lang="tr-TR" sz="2000" dirty="0" err="1">
                <a:solidFill>
                  <a:srgbClr val="0D0D0D"/>
                </a:solidFill>
                <a:latin typeface="Söhne"/>
              </a:rPr>
              <a:t>vazokonjesyon</a:t>
            </a:r>
            <a:r>
              <a:rPr lang="tr-TR" sz="2000" dirty="0">
                <a:solidFill>
                  <a:srgbClr val="0D0D0D"/>
                </a:solidFill>
                <a:latin typeface="Söhne"/>
              </a:rPr>
              <a:t>, klitoris, </a:t>
            </a:r>
            <a:r>
              <a:rPr lang="tr-TR" sz="2000" dirty="0" err="1">
                <a:solidFill>
                  <a:srgbClr val="0D0D0D"/>
                </a:solidFill>
                <a:latin typeface="Söhne"/>
              </a:rPr>
              <a:t>labia</a:t>
            </a:r>
            <a:r>
              <a:rPr lang="tr-TR" sz="2000" dirty="0">
                <a:solidFill>
                  <a:srgbClr val="0D0D0D"/>
                </a:solidFill>
                <a:latin typeface="Söhne"/>
              </a:rPr>
              <a:t> </a:t>
            </a:r>
            <a:r>
              <a:rPr lang="tr-TR" sz="2000" dirty="0" err="1">
                <a:solidFill>
                  <a:srgbClr val="0D0D0D"/>
                </a:solidFill>
                <a:latin typeface="Söhne"/>
              </a:rPr>
              <a:t>minora</a:t>
            </a:r>
            <a:r>
              <a:rPr lang="tr-TR" sz="2000" dirty="0">
                <a:solidFill>
                  <a:srgbClr val="0D0D0D"/>
                </a:solidFill>
                <a:latin typeface="Söhne"/>
              </a:rPr>
              <a:t> (iç dudaklar), ve vajina duvarında gözlemlenir. Bu, vajina duvarlarının şişmesine ve </a:t>
            </a:r>
            <a:r>
              <a:rPr lang="tr-TR" sz="2000" dirty="0" err="1">
                <a:solidFill>
                  <a:srgbClr val="0D0D0D"/>
                </a:solidFill>
                <a:latin typeface="Söhne"/>
              </a:rPr>
              <a:t>lubrikasyonun</a:t>
            </a:r>
            <a:r>
              <a:rPr lang="tr-TR" sz="2000" dirty="0">
                <a:solidFill>
                  <a:srgbClr val="0D0D0D"/>
                </a:solidFill>
                <a:latin typeface="Söhne"/>
              </a:rPr>
              <a:t> artmasına yol açar.</a:t>
            </a:r>
          </a:p>
          <a:p>
            <a:r>
              <a:rPr lang="tr-TR" sz="2000" b="1" dirty="0" err="1">
                <a:solidFill>
                  <a:srgbClr val="0D0D0D"/>
                </a:solidFill>
                <a:latin typeface="Söhne"/>
              </a:rPr>
              <a:t>Lubrikasyon</a:t>
            </a:r>
            <a:r>
              <a:rPr lang="tr-TR" sz="2000" dirty="0">
                <a:solidFill>
                  <a:srgbClr val="0D0D0D"/>
                </a:solidFill>
                <a:latin typeface="Söhne"/>
              </a:rPr>
              <a:t>: Vajinal duvarlar, </a:t>
            </a:r>
            <a:r>
              <a:rPr lang="tr-TR" sz="2000" dirty="0" err="1">
                <a:solidFill>
                  <a:srgbClr val="0D0D0D"/>
                </a:solidFill>
                <a:latin typeface="Söhne"/>
              </a:rPr>
              <a:t>Bartholin</a:t>
            </a:r>
            <a:r>
              <a:rPr lang="tr-TR" sz="2000" dirty="0">
                <a:solidFill>
                  <a:srgbClr val="0D0D0D"/>
                </a:solidFill>
                <a:latin typeface="Söhne"/>
              </a:rPr>
              <a:t> bezlerinin salgıladığı bir sıvı ile ıslanır ve bu durum </a:t>
            </a:r>
            <a:r>
              <a:rPr lang="tr-TR" sz="2000" dirty="0" err="1">
                <a:solidFill>
                  <a:srgbClr val="0D0D0D"/>
                </a:solidFill>
                <a:latin typeface="Söhne"/>
              </a:rPr>
              <a:t>penetrasyon</a:t>
            </a:r>
            <a:r>
              <a:rPr lang="tr-TR" sz="2000" dirty="0">
                <a:solidFill>
                  <a:srgbClr val="0D0D0D"/>
                </a:solidFill>
                <a:latin typeface="Söhne"/>
              </a:rPr>
              <a:t> için gerekli olan kayganlığı sağlar.</a:t>
            </a:r>
          </a:p>
          <a:p>
            <a:r>
              <a:rPr lang="tr-TR" sz="2000" b="1" dirty="0">
                <a:solidFill>
                  <a:srgbClr val="0D0D0D"/>
                </a:solidFill>
                <a:latin typeface="Söhne"/>
              </a:rPr>
              <a:t>Nipel </a:t>
            </a:r>
            <a:r>
              <a:rPr lang="tr-TR" sz="2000" b="1" dirty="0" smtClean="0">
                <a:solidFill>
                  <a:srgbClr val="0D0D0D"/>
                </a:solidFill>
                <a:latin typeface="Söhne"/>
              </a:rPr>
              <a:t>(Meme başı) </a:t>
            </a:r>
            <a:r>
              <a:rPr lang="tr-TR" sz="2000" b="1" dirty="0" err="1" smtClean="0">
                <a:solidFill>
                  <a:srgbClr val="0D0D0D"/>
                </a:solidFill>
                <a:latin typeface="Söhne"/>
              </a:rPr>
              <a:t>Ereksiyonu</a:t>
            </a:r>
            <a:r>
              <a:rPr lang="tr-TR" sz="2000" dirty="0">
                <a:solidFill>
                  <a:srgbClr val="0D0D0D"/>
                </a:solidFill>
                <a:latin typeface="Söhne"/>
              </a:rPr>
              <a:t>: Cinsel uyarılma ile birlikte meme uçlarının sertleşmesi ve </a:t>
            </a:r>
            <a:r>
              <a:rPr lang="tr-TR" sz="2000" dirty="0" err="1">
                <a:solidFill>
                  <a:srgbClr val="0D0D0D"/>
                </a:solidFill>
                <a:latin typeface="Söhne"/>
              </a:rPr>
              <a:t>ereksiyonu</a:t>
            </a:r>
            <a:r>
              <a:rPr lang="tr-TR" sz="2000" dirty="0">
                <a:solidFill>
                  <a:srgbClr val="0D0D0D"/>
                </a:solidFill>
                <a:latin typeface="Söhne"/>
              </a:rPr>
              <a:t> meydana gelir.</a:t>
            </a:r>
          </a:p>
          <a:p>
            <a:r>
              <a:rPr lang="tr-TR" sz="2000" b="1" dirty="0">
                <a:solidFill>
                  <a:srgbClr val="0D0D0D"/>
                </a:solidFill>
                <a:latin typeface="Söhne"/>
              </a:rPr>
              <a:t>Solunum ve Kalp Atış Hızının Artışı</a:t>
            </a:r>
            <a:r>
              <a:rPr lang="tr-TR" sz="2000" dirty="0">
                <a:solidFill>
                  <a:srgbClr val="0D0D0D"/>
                </a:solidFill>
                <a:latin typeface="Söhne"/>
              </a:rPr>
              <a:t>: Cinsel uyarılmayla birlikte solunum hızı ve kalp atış hızında artış olur.</a:t>
            </a:r>
          </a:p>
          <a:p>
            <a:r>
              <a:rPr lang="tr-TR" sz="2000" b="1" dirty="0">
                <a:solidFill>
                  <a:srgbClr val="0D0D0D"/>
                </a:solidFill>
                <a:latin typeface="Söhne"/>
              </a:rPr>
              <a:t>Göğüslerin Dolgunlaşması</a:t>
            </a:r>
            <a:r>
              <a:rPr lang="tr-TR" sz="2000" dirty="0">
                <a:solidFill>
                  <a:srgbClr val="0D0D0D"/>
                </a:solidFill>
                <a:latin typeface="Söhne"/>
              </a:rPr>
              <a:t>: Göğüslerde kan dolaşımının artması nedeniyle dolgunlaşma olabilir.</a:t>
            </a:r>
          </a:p>
          <a:p>
            <a:endParaRPr lang="tr-TR" sz="2000" dirty="0"/>
          </a:p>
        </p:txBody>
      </p:sp>
      <p:sp>
        <p:nvSpPr>
          <p:cNvPr id="5" name="Altbilgi Yer Tutucusu 4"/>
          <p:cNvSpPr>
            <a:spLocks noGrp="1"/>
          </p:cNvSpPr>
          <p:nvPr>
            <p:ph type="ftr" sz="quarter" idx="11"/>
          </p:nvPr>
        </p:nvSpPr>
        <p:spPr/>
        <p:txBody>
          <a:bodyPr/>
          <a:lstStyle/>
          <a:p>
            <a:pPr>
              <a:defRPr/>
            </a:pPr>
            <a:r>
              <a:rPr lang="tr-TR" smtClean="0"/>
              <a:t>Prof. Dr. Sultan Doğan</a:t>
            </a:r>
            <a:endParaRPr lang="tr-TR"/>
          </a:p>
        </p:txBody>
      </p:sp>
      <p:sp>
        <p:nvSpPr>
          <p:cNvPr id="6" name="Slayt Numarası Yer Tutucusu 5"/>
          <p:cNvSpPr>
            <a:spLocks noGrp="1"/>
          </p:cNvSpPr>
          <p:nvPr>
            <p:ph type="sldNum" sz="quarter" idx="12"/>
          </p:nvPr>
        </p:nvSpPr>
        <p:spPr/>
        <p:txBody>
          <a:bodyPr/>
          <a:lstStyle/>
          <a:p>
            <a:pPr>
              <a:defRPr/>
            </a:pPr>
            <a:fld id="{00BBD428-0898-4AA9-BD58-F02BCB1269E6}" type="slidenum">
              <a:rPr lang="tr-TR" altLang="tr-TR" smtClean="0"/>
              <a:pPr>
                <a:defRPr/>
              </a:pPr>
              <a:t>70</a:t>
            </a:fld>
            <a:endParaRPr lang="tr-TR" altLang="tr-TR"/>
          </a:p>
        </p:txBody>
      </p:sp>
    </p:spTree>
    <p:extLst>
      <p:ext uri="{BB962C8B-B14F-4D97-AF65-F5344CB8AC3E}">
        <p14:creationId xmlns:p14="http://schemas.microsoft.com/office/powerpoint/2010/main" val="28444041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b="1" dirty="0">
                <a:solidFill>
                  <a:srgbClr val="0D0D0D"/>
                </a:solidFill>
                <a:latin typeface="Söhne"/>
              </a:rPr>
              <a:t>Ciltte Kızarıklık</a:t>
            </a:r>
            <a:r>
              <a:rPr lang="tr-TR" sz="2000" dirty="0">
                <a:solidFill>
                  <a:srgbClr val="0D0D0D"/>
                </a:solidFill>
                <a:latin typeface="Söhne"/>
              </a:rPr>
              <a:t>: Bazı kadınlarda, cinsel uyarılmaya bağlı olarak ciltte kızarıklık veya "seks </a:t>
            </a:r>
            <a:r>
              <a:rPr lang="tr-TR" sz="2000" dirty="0" err="1">
                <a:solidFill>
                  <a:srgbClr val="0D0D0D"/>
                </a:solidFill>
                <a:latin typeface="Söhne"/>
              </a:rPr>
              <a:t>flush</a:t>
            </a:r>
            <a:r>
              <a:rPr lang="tr-TR" sz="2000" dirty="0">
                <a:solidFill>
                  <a:srgbClr val="0D0D0D"/>
                </a:solidFill>
                <a:latin typeface="Söhne"/>
              </a:rPr>
              <a:t>" olarak adlandırılan bir durum oluşabilir.</a:t>
            </a:r>
          </a:p>
          <a:p>
            <a:r>
              <a:rPr lang="tr-TR" sz="2000" b="1" dirty="0">
                <a:solidFill>
                  <a:srgbClr val="0D0D0D"/>
                </a:solidFill>
                <a:latin typeface="Söhne"/>
              </a:rPr>
              <a:t>Genel Vücut Gerilimi</a:t>
            </a:r>
            <a:r>
              <a:rPr lang="tr-TR" sz="2000" dirty="0">
                <a:solidFill>
                  <a:srgbClr val="0D0D0D"/>
                </a:solidFill>
                <a:latin typeface="Söhne"/>
              </a:rPr>
              <a:t>: Kaslarda ve özellikle </a:t>
            </a:r>
            <a:r>
              <a:rPr lang="tr-TR" sz="2000" dirty="0" err="1">
                <a:solidFill>
                  <a:srgbClr val="0D0D0D"/>
                </a:solidFill>
                <a:latin typeface="Söhne"/>
              </a:rPr>
              <a:t>pelvik</a:t>
            </a:r>
            <a:r>
              <a:rPr lang="tr-TR" sz="2000" dirty="0">
                <a:solidFill>
                  <a:srgbClr val="0D0D0D"/>
                </a:solidFill>
                <a:latin typeface="Söhne"/>
              </a:rPr>
              <a:t> bölgede genel bir gerilme hissi oluşur.</a:t>
            </a:r>
          </a:p>
          <a:p>
            <a:r>
              <a:rPr lang="tr-TR" sz="2000" b="1" dirty="0">
                <a:solidFill>
                  <a:srgbClr val="0D0D0D"/>
                </a:solidFill>
                <a:latin typeface="Söhne"/>
              </a:rPr>
              <a:t>Artan Duygusal Tepkiler ve Zevk</a:t>
            </a:r>
            <a:r>
              <a:rPr lang="tr-TR" sz="2000" dirty="0">
                <a:solidFill>
                  <a:srgbClr val="0D0D0D"/>
                </a:solidFill>
                <a:latin typeface="Söhne"/>
              </a:rPr>
              <a:t>: Fiziksel uyarılmayla beraber duygusal tepkiler ve zevk alma duygusu da artar.</a:t>
            </a:r>
          </a:p>
          <a:p>
            <a:r>
              <a:rPr lang="tr-TR" sz="2000" b="1" dirty="0" err="1">
                <a:solidFill>
                  <a:srgbClr val="0D0D0D"/>
                </a:solidFill>
                <a:latin typeface="Söhne"/>
              </a:rPr>
              <a:t>Klitoral</a:t>
            </a:r>
            <a:r>
              <a:rPr lang="tr-TR" sz="2000" b="1" dirty="0">
                <a:solidFill>
                  <a:srgbClr val="0D0D0D"/>
                </a:solidFill>
                <a:latin typeface="Söhne"/>
              </a:rPr>
              <a:t> </a:t>
            </a:r>
            <a:r>
              <a:rPr lang="tr-TR" sz="2000" b="1" dirty="0" err="1">
                <a:solidFill>
                  <a:srgbClr val="0D0D0D"/>
                </a:solidFill>
                <a:latin typeface="Söhne"/>
              </a:rPr>
              <a:t>Ereksiyon</a:t>
            </a:r>
            <a:r>
              <a:rPr lang="tr-TR" sz="2000" dirty="0">
                <a:solidFill>
                  <a:srgbClr val="0D0D0D"/>
                </a:solidFill>
                <a:latin typeface="Söhne"/>
              </a:rPr>
              <a:t>: Klitoris, </a:t>
            </a:r>
            <a:r>
              <a:rPr lang="tr-TR" sz="2000" dirty="0" err="1">
                <a:solidFill>
                  <a:srgbClr val="0D0D0D"/>
                </a:solidFill>
                <a:latin typeface="Söhne"/>
              </a:rPr>
              <a:t>erektil</a:t>
            </a:r>
            <a:r>
              <a:rPr lang="tr-TR" sz="2000" dirty="0">
                <a:solidFill>
                  <a:srgbClr val="0D0D0D"/>
                </a:solidFill>
                <a:latin typeface="Söhne"/>
              </a:rPr>
              <a:t> doku içerdiğinden, kanla dolup şişer ve duyarlılığı artar.</a:t>
            </a:r>
          </a:p>
          <a:p>
            <a:r>
              <a:rPr lang="tr-TR" sz="2000" dirty="0">
                <a:solidFill>
                  <a:srgbClr val="0D0D0D"/>
                </a:solidFill>
                <a:latin typeface="Söhne"/>
              </a:rPr>
              <a:t>Bu fizyolojik değişiklikler, vücudu cinsel aktivite için hazırlar ve genellikle cinsel uyarının devam ettiği sürece yükselen bir düzeyde gerçekleşir. Uyarılma fazının süresi ve şiddeti kişiden kişiye farklılık gösterebilir.</a:t>
            </a:r>
          </a:p>
          <a:p>
            <a:endParaRPr lang="tr-TR" sz="2000" dirty="0"/>
          </a:p>
        </p:txBody>
      </p:sp>
      <p:sp>
        <p:nvSpPr>
          <p:cNvPr id="4" name="Altbilgi Yer Tutucusu 3"/>
          <p:cNvSpPr>
            <a:spLocks noGrp="1"/>
          </p:cNvSpPr>
          <p:nvPr>
            <p:ph type="ftr" sz="quarter" idx="11"/>
          </p:nvPr>
        </p:nvSpPr>
        <p:spPr/>
        <p:txBody>
          <a:bodyPr/>
          <a:lstStyle/>
          <a:p>
            <a:pPr>
              <a:defRPr/>
            </a:pPr>
            <a:r>
              <a:rPr lang="tr-TR" dirty="0" smtClean="0"/>
              <a:t>Prof. Dr. Sultan Doğan</a:t>
            </a:r>
            <a:endParaRPr lang="tr-TR" dirty="0"/>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71</a:t>
            </a:fld>
            <a:endParaRPr lang="tr-TR" altLang="tr-TR"/>
          </a:p>
        </p:txBody>
      </p:sp>
    </p:spTree>
    <p:extLst>
      <p:ext uri="{BB962C8B-B14F-4D97-AF65-F5344CB8AC3E}">
        <p14:creationId xmlns:p14="http://schemas.microsoft.com/office/powerpoint/2010/main" val="11464873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rgbClr val="FF99CC"/>
          </a:solidFill>
        </p:spPr>
        <p:style>
          <a:lnRef idx="1">
            <a:schemeClr val="accent2"/>
          </a:lnRef>
          <a:fillRef idx="2">
            <a:schemeClr val="accent2"/>
          </a:fillRef>
          <a:effectRef idx="1">
            <a:schemeClr val="accent2"/>
          </a:effectRef>
          <a:fontRef idx="minor">
            <a:schemeClr val="dk1"/>
          </a:fontRef>
        </p:style>
        <p:txBody>
          <a:bodyPr/>
          <a:lstStyle/>
          <a:p>
            <a:r>
              <a:rPr lang="tr-TR" dirty="0" smtClean="0"/>
              <a:t>PLATO EVRESİ</a:t>
            </a:r>
            <a:endParaRPr lang="tr-TR" dirty="0"/>
          </a:p>
        </p:txBody>
      </p:sp>
      <p:sp>
        <p:nvSpPr>
          <p:cNvPr id="3" name="İçerik Yer Tutucusu 2"/>
          <p:cNvSpPr>
            <a:spLocks noGrp="1"/>
          </p:cNvSpPr>
          <p:nvPr>
            <p:ph idx="1"/>
          </p:nvPr>
        </p:nvSpPr>
        <p:spPr/>
        <p:txBody>
          <a:bodyPr/>
          <a:lstStyle/>
          <a:p>
            <a:pPr marL="0" indent="0">
              <a:buNone/>
            </a:pPr>
            <a:r>
              <a:rPr lang="tr-TR" sz="2000" dirty="0"/>
              <a:t>Plato fazı, cinsel yanıt döngüsünün ikinci aşamasıdır ve bu fazda uyarılma maksimum düzeye ulaşmıştır. Fizyolojik değişiklikler, uyarılma fazının devamı niteliğindedir ve şunları içerir</a:t>
            </a:r>
            <a:r>
              <a:rPr lang="tr-TR" sz="2000" dirty="0" smtClean="0"/>
              <a:t>:</a:t>
            </a:r>
            <a:endParaRPr lang="tr-TR" sz="2000" dirty="0"/>
          </a:p>
          <a:p>
            <a:r>
              <a:rPr lang="tr-TR" sz="2000" b="1" dirty="0" err="1"/>
              <a:t>Vazokonjesyonun</a:t>
            </a:r>
            <a:r>
              <a:rPr lang="tr-TR" sz="2000" b="1" dirty="0"/>
              <a:t> Devamı</a:t>
            </a:r>
            <a:r>
              <a:rPr lang="tr-TR" sz="2000" dirty="0"/>
              <a:t>: </a:t>
            </a:r>
            <a:r>
              <a:rPr lang="tr-TR" sz="2000" dirty="0" err="1"/>
              <a:t>Vazokonjesyon</a:t>
            </a:r>
            <a:r>
              <a:rPr lang="tr-TR" sz="2000" dirty="0"/>
              <a:t> (kanın cinsel organlara dolması) plato fazında da devam eder ve vajina, klitoris, ve </a:t>
            </a:r>
            <a:r>
              <a:rPr lang="tr-TR" sz="2000" dirty="0" err="1"/>
              <a:t>labiaların</a:t>
            </a:r>
            <a:r>
              <a:rPr lang="tr-TR" sz="2000" dirty="0"/>
              <a:t> daha da şişmesine neden olur</a:t>
            </a:r>
            <a:r>
              <a:rPr lang="tr-TR" sz="2000" dirty="0" smtClean="0"/>
              <a:t>.</a:t>
            </a:r>
            <a:endParaRPr lang="tr-TR" sz="2000" dirty="0"/>
          </a:p>
          <a:p>
            <a:r>
              <a:rPr lang="tr-TR" sz="2000" b="1" dirty="0"/>
              <a:t>Vajinal </a:t>
            </a:r>
            <a:r>
              <a:rPr lang="tr-TR" sz="2000" b="1" dirty="0" err="1"/>
              <a:t>Lubrikasyonun</a:t>
            </a:r>
            <a:r>
              <a:rPr lang="tr-TR" sz="2000" b="1" dirty="0"/>
              <a:t> Artışı: </a:t>
            </a:r>
            <a:r>
              <a:rPr lang="tr-TR" sz="2000" dirty="0"/>
              <a:t>Vajina daha fazla kayganlaşır ve </a:t>
            </a:r>
            <a:r>
              <a:rPr lang="tr-TR" sz="2000" dirty="0" err="1"/>
              <a:t>lubrikasyon</a:t>
            </a:r>
            <a:r>
              <a:rPr lang="tr-TR" sz="2000" dirty="0"/>
              <a:t> miktarının artışı devam eder. Bu, cinsel birleşme sırasında rahatlık ve zevki artırmaya yardımcı olur</a:t>
            </a:r>
            <a:r>
              <a:rPr lang="tr-TR" sz="2000" dirty="0" smtClean="0"/>
              <a:t>.</a:t>
            </a:r>
            <a:endParaRPr lang="tr-TR" sz="2000" dirty="0"/>
          </a:p>
          <a:p>
            <a:r>
              <a:rPr lang="tr-TR" sz="2000" b="1" dirty="0"/>
              <a:t>Klitorisin Geri Çekilmesi: </a:t>
            </a:r>
            <a:r>
              <a:rPr lang="tr-TR" sz="2000" dirty="0"/>
              <a:t>Klitorisin baş kısmı vücut tarafından korunmak için kapüşonun altına doğru çekilebilir.</a:t>
            </a: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72</a:t>
            </a:fld>
            <a:endParaRPr lang="tr-TR" altLang="tr-TR"/>
          </a:p>
        </p:txBody>
      </p:sp>
    </p:spTree>
    <p:extLst>
      <p:ext uri="{BB962C8B-B14F-4D97-AF65-F5344CB8AC3E}">
        <p14:creationId xmlns:p14="http://schemas.microsoft.com/office/powerpoint/2010/main" val="24136394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b="1" dirty="0" err="1"/>
              <a:t>Labia</a:t>
            </a:r>
            <a:r>
              <a:rPr lang="tr-TR" sz="2000" b="1" dirty="0"/>
              <a:t> </a:t>
            </a:r>
            <a:r>
              <a:rPr lang="tr-TR" sz="2000" b="1" dirty="0" err="1"/>
              <a:t>Minora'nın</a:t>
            </a:r>
            <a:r>
              <a:rPr lang="tr-TR" sz="2000" b="1" dirty="0"/>
              <a:t> Renk Değişikliği</a:t>
            </a:r>
            <a:r>
              <a:rPr lang="tr-TR" sz="2000" dirty="0"/>
              <a:t>: </a:t>
            </a:r>
            <a:r>
              <a:rPr lang="tr-TR" sz="2000" dirty="0" err="1"/>
              <a:t>Labia</a:t>
            </a:r>
            <a:r>
              <a:rPr lang="tr-TR" sz="2000" dirty="0"/>
              <a:t> </a:t>
            </a:r>
            <a:r>
              <a:rPr lang="tr-TR" sz="2000" dirty="0" err="1"/>
              <a:t>minora</a:t>
            </a:r>
            <a:r>
              <a:rPr lang="tr-TR" sz="2000" dirty="0"/>
              <a:t> daha koyu bir renk alabilir, bu genellikle kan doluluğunun bir işaretidir.</a:t>
            </a:r>
          </a:p>
          <a:p>
            <a:r>
              <a:rPr lang="tr-TR" sz="2000" b="1" dirty="0"/>
              <a:t>Göğüslerin Daha Fazla Dolgunlaşması</a:t>
            </a:r>
            <a:r>
              <a:rPr lang="tr-TR" sz="2000" dirty="0"/>
              <a:t>: Meme uçlarındaki </a:t>
            </a:r>
            <a:r>
              <a:rPr lang="tr-TR" sz="2000" dirty="0" err="1"/>
              <a:t>ereksiyon</a:t>
            </a:r>
            <a:r>
              <a:rPr lang="tr-TR" sz="2000" dirty="0"/>
              <a:t> devam eder ve göğüslerin kendisi daha da dolgunlaşabilir.</a:t>
            </a:r>
          </a:p>
          <a:p>
            <a:r>
              <a:rPr lang="tr-TR" sz="2000" b="1" dirty="0"/>
              <a:t>Kalp Atış Hızı ve Tansiyonun Yükselmesi</a:t>
            </a:r>
            <a:r>
              <a:rPr lang="tr-TR" sz="2000" dirty="0"/>
              <a:t>: Uyarılma sırasında artan kalp atış hızı ve tansiyon plato fazında da devam eder.</a:t>
            </a:r>
          </a:p>
          <a:p>
            <a:r>
              <a:rPr lang="tr-TR" sz="2000" b="1" dirty="0"/>
              <a:t>Solunumun Daha da Hızlanması</a:t>
            </a:r>
            <a:r>
              <a:rPr lang="tr-TR" sz="2000" dirty="0"/>
              <a:t>: Cinsel uyarı arttıkça solunum hızı daha da artabilir.</a:t>
            </a:r>
          </a:p>
          <a:p>
            <a:r>
              <a:rPr lang="tr-TR" sz="2000" b="1" dirty="0" err="1"/>
              <a:t>Pelvik</a:t>
            </a:r>
            <a:r>
              <a:rPr lang="tr-TR" sz="2000" b="1" dirty="0"/>
              <a:t> Kasların Gerilmesi</a:t>
            </a:r>
            <a:r>
              <a:rPr lang="tr-TR" sz="2000" dirty="0"/>
              <a:t>: </a:t>
            </a:r>
            <a:r>
              <a:rPr lang="tr-TR" sz="2000" dirty="0" err="1"/>
              <a:t>Pelvik</a:t>
            </a:r>
            <a:r>
              <a:rPr lang="tr-TR" sz="2000" dirty="0"/>
              <a:t> taban kasları, özellikle orgazma doğru ilerlerken, daha fazla gerilebilir.</a:t>
            </a:r>
          </a:p>
          <a:p>
            <a:pPr marL="0" indent="0">
              <a:buNone/>
            </a:pPr>
            <a:r>
              <a:rPr lang="tr-TR" sz="2000" dirty="0"/>
              <a:t/>
            </a:r>
            <a:br>
              <a:rPr lang="tr-TR" sz="2000" dirty="0"/>
            </a:br>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73</a:t>
            </a:fld>
            <a:endParaRPr lang="tr-TR" altLang="tr-TR"/>
          </a:p>
        </p:txBody>
      </p:sp>
    </p:spTree>
    <p:extLst>
      <p:ext uri="{BB962C8B-B14F-4D97-AF65-F5344CB8AC3E}">
        <p14:creationId xmlns:p14="http://schemas.microsoft.com/office/powerpoint/2010/main" val="10403192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b="1" dirty="0"/>
              <a:t>Ciltteki 'Seks </a:t>
            </a:r>
            <a:r>
              <a:rPr lang="tr-TR" sz="2000" b="1" dirty="0" err="1"/>
              <a:t>Flush'unun</a:t>
            </a:r>
            <a:r>
              <a:rPr lang="tr-TR" sz="2000" b="1" dirty="0"/>
              <a:t> Artması</a:t>
            </a:r>
            <a:r>
              <a:rPr lang="tr-TR" sz="2000" dirty="0"/>
              <a:t>: Bazı kadınlarda cinsel heyecanın artmasıyla yüzde ve göğüs bölgesinde kızarıklığın arttığı görülebilir.</a:t>
            </a:r>
          </a:p>
          <a:p>
            <a:r>
              <a:rPr lang="tr-TR" sz="2000" b="1" dirty="0"/>
              <a:t>Artan Duygusal Yoğunluk ve Cinsel Zevk</a:t>
            </a:r>
            <a:r>
              <a:rPr lang="tr-TR" sz="2000" dirty="0"/>
              <a:t>: Cinsel heyecanın zirve noktasına yaklaşılmasıyla birlikte duygusal ve fiziksel zevk duyguları da artar.</a:t>
            </a:r>
          </a:p>
          <a:p>
            <a:r>
              <a:rPr lang="tr-TR" sz="2000" dirty="0"/>
              <a:t>Bu aşamada, vücut orgazma yakın bir durumdadır ve tüm bu fizyolojik değişiklikler, orgazmın eşiğinde olduğunu gösterir. Ancak, orgazm olmadan plato fazında uzun süre kalabilir, bu durum bazen cinsel gerilimin yüksek ama tamamlanmamış hissine neden olabilir.</a:t>
            </a:r>
          </a:p>
          <a:p>
            <a:pPr marL="0" indent="0">
              <a:buNone/>
            </a:pPr>
            <a:r>
              <a:rPr lang="tr-TR" sz="2000" dirty="0"/>
              <a:t/>
            </a:r>
            <a:br>
              <a:rPr lang="tr-TR" sz="2000" dirty="0"/>
            </a:br>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74</a:t>
            </a:fld>
            <a:endParaRPr lang="tr-TR" altLang="tr-TR"/>
          </a:p>
        </p:txBody>
      </p:sp>
    </p:spTree>
    <p:extLst>
      <p:ext uri="{BB962C8B-B14F-4D97-AF65-F5344CB8AC3E}">
        <p14:creationId xmlns:p14="http://schemas.microsoft.com/office/powerpoint/2010/main" val="1451707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rgbClr val="FF99CC"/>
          </a:solidFill>
        </p:spPr>
        <p:style>
          <a:lnRef idx="1">
            <a:schemeClr val="accent2"/>
          </a:lnRef>
          <a:fillRef idx="2">
            <a:schemeClr val="accent2"/>
          </a:fillRef>
          <a:effectRef idx="1">
            <a:schemeClr val="accent2"/>
          </a:effectRef>
          <a:fontRef idx="minor">
            <a:schemeClr val="dk1"/>
          </a:fontRef>
        </p:style>
        <p:txBody>
          <a:bodyPr/>
          <a:lstStyle/>
          <a:p>
            <a:r>
              <a:rPr lang="tr-TR" dirty="0" smtClean="0"/>
              <a:t>ORGAZM EVRESİ</a:t>
            </a:r>
            <a:endParaRPr lang="tr-TR" dirty="0"/>
          </a:p>
        </p:txBody>
      </p:sp>
      <p:sp>
        <p:nvSpPr>
          <p:cNvPr id="3" name="İçerik Yer Tutucusu 2"/>
          <p:cNvSpPr>
            <a:spLocks noGrp="1"/>
          </p:cNvSpPr>
          <p:nvPr>
            <p:ph idx="1"/>
          </p:nvPr>
        </p:nvSpPr>
        <p:spPr/>
        <p:txBody>
          <a:bodyPr/>
          <a:lstStyle/>
          <a:p>
            <a:r>
              <a:rPr lang="tr-TR" sz="2000" dirty="0"/>
              <a:t>Orgazm fazı, cinsel yanıt döngüsünün üçüncü ve genellikle en yoğun aşamasıdır. Orgazm esnasında yaşanan fizyolojik değişiklikler oldukça belirgindir ve şu özellikleri içerir:</a:t>
            </a:r>
          </a:p>
          <a:p>
            <a:r>
              <a:rPr lang="tr-TR" sz="2000" b="1" dirty="0"/>
              <a:t>Ritmik Kas Kasılmaları</a:t>
            </a:r>
            <a:r>
              <a:rPr lang="tr-TR" sz="2000" dirty="0"/>
              <a:t>: Vajinal kaslar, </a:t>
            </a:r>
            <a:r>
              <a:rPr lang="tr-TR" sz="2000" dirty="0" err="1"/>
              <a:t>pelvik</a:t>
            </a:r>
            <a:r>
              <a:rPr lang="tr-TR" sz="2000" dirty="0"/>
              <a:t> taban kasları ve </a:t>
            </a:r>
            <a:r>
              <a:rPr lang="tr-TR" sz="2000" dirty="0" err="1"/>
              <a:t>uterus</a:t>
            </a:r>
            <a:r>
              <a:rPr lang="tr-TR" sz="2000" dirty="0"/>
              <a:t>, genellikle 0.8 saniyelik aralıklarla ritmik olarak kasılır. Bu kasılmalar orgazmın en belirgin fiziksel göstergelerinden biridir.</a:t>
            </a:r>
          </a:p>
          <a:p>
            <a:r>
              <a:rPr lang="tr-TR" sz="2000" b="1" dirty="0"/>
              <a:t>Kalp Atış Hızında Artış</a:t>
            </a:r>
            <a:r>
              <a:rPr lang="tr-TR" sz="2000" dirty="0"/>
              <a:t>: Kalp atış hızı daha da hızlanır ve tansiyon zirveye ulaşabilir.</a:t>
            </a:r>
          </a:p>
          <a:p>
            <a:r>
              <a:rPr lang="tr-TR" sz="2000" b="1" dirty="0"/>
              <a:t>Solunum Hızında Artış</a:t>
            </a:r>
            <a:r>
              <a:rPr lang="tr-TR" sz="2000" dirty="0"/>
              <a:t>: Orgazm sırasında solunum hızı önemli derecede artar.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75</a:t>
            </a:fld>
            <a:endParaRPr lang="tr-TR" altLang="tr-TR"/>
          </a:p>
        </p:txBody>
      </p:sp>
    </p:spTree>
    <p:extLst>
      <p:ext uri="{BB962C8B-B14F-4D97-AF65-F5344CB8AC3E}">
        <p14:creationId xmlns:p14="http://schemas.microsoft.com/office/powerpoint/2010/main" val="88595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b="1" dirty="0"/>
              <a:t>Cinsel Uyarılmanın Zirveye Ulaşması</a:t>
            </a:r>
            <a:r>
              <a:rPr lang="tr-TR" sz="2000" dirty="0"/>
              <a:t>: Cinsel uyarılma, duygusal ve fiziksel zevkin maksimum seviyeye ulaştığı noktadır.</a:t>
            </a:r>
          </a:p>
          <a:p>
            <a:r>
              <a:rPr lang="tr-TR" sz="2000" b="1" dirty="0" err="1"/>
              <a:t>Genital</a:t>
            </a:r>
            <a:r>
              <a:rPr lang="tr-TR" sz="2000" b="1" dirty="0"/>
              <a:t> Bölgede Kan Doluluğunun Maksimuma Ulaşması</a:t>
            </a:r>
            <a:r>
              <a:rPr lang="tr-TR" sz="2000" dirty="0"/>
              <a:t>: </a:t>
            </a:r>
            <a:r>
              <a:rPr lang="tr-TR" sz="2000" dirty="0" err="1"/>
              <a:t>Vazokonjesyon</a:t>
            </a:r>
            <a:r>
              <a:rPr lang="tr-TR" sz="2000" dirty="0"/>
              <a:t> en üst düzeye çıkar ve klitoris maksimum </a:t>
            </a:r>
            <a:r>
              <a:rPr lang="tr-TR" sz="2000" dirty="0" err="1"/>
              <a:t>ereksiyon</a:t>
            </a:r>
            <a:r>
              <a:rPr lang="tr-TR" sz="2000" dirty="0"/>
              <a:t> halindedir.</a:t>
            </a:r>
          </a:p>
          <a:p>
            <a:r>
              <a:rPr lang="tr-TR" sz="2000" b="1" dirty="0"/>
              <a:t>Ciltteki 'Seks </a:t>
            </a:r>
            <a:r>
              <a:rPr lang="tr-TR" sz="2000" b="1" dirty="0" err="1"/>
              <a:t>Flush'unun</a:t>
            </a:r>
            <a:r>
              <a:rPr lang="tr-TR" sz="2000" b="1" dirty="0"/>
              <a:t> Yoğunlaşması</a:t>
            </a:r>
            <a:r>
              <a:rPr lang="tr-TR" sz="2000" dirty="0"/>
              <a:t>: Yüz, göğüs ve diğer vücut bölgelerindeki seks </a:t>
            </a:r>
            <a:r>
              <a:rPr lang="tr-TR" sz="2000" dirty="0" err="1"/>
              <a:t>flushı</a:t>
            </a:r>
            <a:r>
              <a:rPr lang="tr-TR" sz="2000" dirty="0"/>
              <a:t> daha da belirginleşebilir.</a:t>
            </a:r>
          </a:p>
          <a:p>
            <a:r>
              <a:rPr lang="tr-TR" sz="2000" b="1" dirty="0" err="1"/>
              <a:t>Endorfin</a:t>
            </a:r>
            <a:r>
              <a:rPr lang="tr-TR" sz="2000" b="1" dirty="0"/>
              <a:t> Salınımı</a:t>
            </a:r>
            <a:r>
              <a:rPr lang="tr-TR" sz="2000" dirty="0"/>
              <a:t>: Beyin, ağrıyı azaltan ve iyilik hali sağlayan </a:t>
            </a:r>
            <a:r>
              <a:rPr lang="tr-TR" sz="2000" dirty="0" err="1"/>
              <a:t>endorfinler</a:t>
            </a:r>
            <a:r>
              <a:rPr lang="tr-TR" sz="2000" dirty="0"/>
              <a:t> salgılar.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76</a:t>
            </a:fld>
            <a:endParaRPr lang="tr-TR" altLang="tr-TR"/>
          </a:p>
        </p:txBody>
      </p:sp>
    </p:spTree>
    <p:extLst>
      <p:ext uri="{BB962C8B-B14F-4D97-AF65-F5344CB8AC3E}">
        <p14:creationId xmlns:p14="http://schemas.microsoft.com/office/powerpoint/2010/main" val="9179519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b="1" dirty="0" err="1"/>
              <a:t>Ejakülasyon</a:t>
            </a:r>
            <a:r>
              <a:rPr lang="tr-TR" sz="2000" dirty="0"/>
              <a:t>: Bazı kadınlar, </a:t>
            </a:r>
            <a:r>
              <a:rPr lang="tr-TR" sz="2000" dirty="0" err="1"/>
              <a:t>Skene</a:t>
            </a:r>
            <a:r>
              <a:rPr lang="tr-TR" sz="2000" dirty="0"/>
              <a:t> bezlerinden (bazen 'kadın prostatı' olarak adlandırılır) sıvı salgılanması </a:t>
            </a:r>
            <a:r>
              <a:rPr lang="tr-TR" sz="2000" dirty="0" smtClean="0"/>
              <a:t>olur. Bunu </a:t>
            </a:r>
            <a:r>
              <a:rPr lang="tr-TR" sz="2000" dirty="0" err="1" smtClean="0"/>
              <a:t>ejakülasyona</a:t>
            </a:r>
            <a:r>
              <a:rPr lang="tr-TR" sz="2000" dirty="0" smtClean="0"/>
              <a:t> olarak adlandırmak tartışmalıdır. </a:t>
            </a:r>
          </a:p>
          <a:p>
            <a:r>
              <a:rPr lang="tr-TR" sz="2000" b="1" dirty="0" smtClean="0"/>
              <a:t>Duygusal </a:t>
            </a:r>
            <a:r>
              <a:rPr lang="tr-TR" sz="2000" b="1" dirty="0"/>
              <a:t>ve Fiziksel Rahatlama</a:t>
            </a:r>
            <a:r>
              <a:rPr lang="tr-TR" sz="2000" dirty="0"/>
              <a:t>: Orgazm sonrası genellikle yoğun bir rahatlama hissi yaşanır.</a:t>
            </a:r>
          </a:p>
          <a:p>
            <a:r>
              <a:rPr lang="tr-TR" sz="2000" b="1" dirty="0" err="1"/>
              <a:t>Myotoni</a:t>
            </a:r>
            <a:r>
              <a:rPr lang="tr-TR" sz="2000" dirty="0"/>
              <a:t>: Vücutta genel bir kas gerginliği yaşanır ve ardından rahatlama gelir.</a:t>
            </a:r>
          </a:p>
          <a:p>
            <a:r>
              <a:rPr lang="tr-TR" sz="2000" b="1" dirty="0"/>
              <a:t>Nörolojik Aktivite</a:t>
            </a:r>
            <a:r>
              <a:rPr lang="tr-TR" sz="2000" dirty="0"/>
              <a:t>: Beyin, cinsel uyarılma ve zevkle ilgili bölgelerde yoğun bir aktivite gösterir.</a:t>
            </a:r>
          </a:p>
          <a:p>
            <a:pPr marL="0" indent="0">
              <a:buNone/>
            </a:pPr>
            <a:r>
              <a:rPr lang="tr-TR" sz="2000" dirty="0"/>
              <a:t>Orgazm fazı, genellikle birkaç saniyeden birkaç dakikaya kadar sürebilir ve bu süre zarfında birçok kadın cinsel zevkin doruk noktasını yaşar. Orgazmın yoğunluğu ve süresi, bireyden bireye ve her bir cinsel deneyime göre farklılık gösterebilir.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77</a:t>
            </a:fld>
            <a:endParaRPr lang="tr-TR" altLang="tr-TR"/>
          </a:p>
        </p:txBody>
      </p:sp>
    </p:spTree>
    <p:extLst>
      <p:ext uri="{BB962C8B-B14F-4D97-AF65-F5344CB8AC3E}">
        <p14:creationId xmlns:p14="http://schemas.microsoft.com/office/powerpoint/2010/main" val="28385011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rgbClr val="FF99CC"/>
          </a:solidFill>
        </p:spPr>
        <p:style>
          <a:lnRef idx="1">
            <a:schemeClr val="accent2"/>
          </a:lnRef>
          <a:fillRef idx="2">
            <a:schemeClr val="accent2"/>
          </a:fillRef>
          <a:effectRef idx="1">
            <a:schemeClr val="accent2"/>
          </a:effectRef>
          <a:fontRef idx="minor">
            <a:schemeClr val="dk1"/>
          </a:fontRef>
        </p:style>
        <p:txBody>
          <a:bodyPr/>
          <a:lstStyle/>
          <a:p>
            <a:r>
              <a:rPr lang="tr-TR" dirty="0" smtClean="0"/>
              <a:t>ÇÖZÜLME EVRESİ</a:t>
            </a:r>
            <a:endParaRPr lang="tr-TR" dirty="0"/>
          </a:p>
        </p:txBody>
      </p:sp>
      <p:sp>
        <p:nvSpPr>
          <p:cNvPr id="3" name="İçerik Yer Tutucusu 2"/>
          <p:cNvSpPr>
            <a:spLocks noGrp="1"/>
          </p:cNvSpPr>
          <p:nvPr>
            <p:ph idx="1"/>
          </p:nvPr>
        </p:nvSpPr>
        <p:spPr/>
        <p:txBody>
          <a:bodyPr/>
          <a:lstStyle/>
          <a:p>
            <a:r>
              <a:rPr lang="tr-TR" sz="2000" dirty="0"/>
              <a:t>Çözülme fazı, cinsel yanıt döngüsünün son aşamasıdır ve orgazm sonrası vücudun normale dönme sürecini ifade eder. Bu fazda meydana gelen fizyolojik değişiklikler şunları içerir:</a:t>
            </a:r>
          </a:p>
          <a:p>
            <a:r>
              <a:rPr lang="tr-TR" sz="2000" b="1" dirty="0"/>
              <a:t>Kasların Gevşemesi</a:t>
            </a:r>
            <a:r>
              <a:rPr lang="tr-TR" sz="2000" dirty="0"/>
              <a:t>: Orgazm sırasında gerilen kaslar gevşer ve rahatlar. Vajinal ve </a:t>
            </a:r>
            <a:r>
              <a:rPr lang="tr-TR" sz="2000" dirty="0" err="1"/>
              <a:t>pelvik</a:t>
            </a:r>
            <a:r>
              <a:rPr lang="tr-TR" sz="2000" dirty="0"/>
              <a:t> kas kasılmaları sona erer.</a:t>
            </a:r>
          </a:p>
          <a:p>
            <a:r>
              <a:rPr lang="tr-TR" sz="2000" b="1" dirty="0" err="1"/>
              <a:t>Vazokonjesyonun</a:t>
            </a:r>
            <a:r>
              <a:rPr lang="tr-TR" sz="2000" b="1" dirty="0"/>
              <a:t> Azalması</a:t>
            </a:r>
            <a:r>
              <a:rPr lang="tr-TR" sz="2000" dirty="0"/>
              <a:t>: Cinsel organlarda kan doluluğu azalır ve klitoris, </a:t>
            </a:r>
            <a:r>
              <a:rPr lang="tr-TR" sz="2000" dirty="0" err="1"/>
              <a:t>labia</a:t>
            </a:r>
            <a:r>
              <a:rPr lang="tr-TR" sz="2000" dirty="0"/>
              <a:t> ve vajina boyutları normale döner.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78</a:t>
            </a:fld>
            <a:endParaRPr lang="tr-TR" altLang="tr-TR"/>
          </a:p>
        </p:txBody>
      </p:sp>
    </p:spTree>
    <p:extLst>
      <p:ext uri="{BB962C8B-B14F-4D97-AF65-F5344CB8AC3E}">
        <p14:creationId xmlns:p14="http://schemas.microsoft.com/office/powerpoint/2010/main" val="23836492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b="1" dirty="0"/>
              <a:t>Kalp Atış Hızı ve Solunumun Yavaşlaması</a:t>
            </a:r>
            <a:r>
              <a:rPr lang="tr-TR" sz="2000" dirty="0"/>
              <a:t>: Artmış olan kalp atış hızı ve solunum hızı yavaşlamaya başlar ve vücut dinlenme durumuna geçer.</a:t>
            </a:r>
          </a:p>
          <a:p>
            <a:r>
              <a:rPr lang="tr-TR" sz="2000" b="1" dirty="0"/>
              <a:t>Vücut Sıcaklığının Düşmesi</a:t>
            </a:r>
            <a:r>
              <a:rPr lang="tr-TR" sz="2000" dirty="0"/>
              <a:t>: Cinsel aktivite sırasında artmış olan vücut sıcaklığı yavaş yavaş düşmeye başlar.</a:t>
            </a:r>
          </a:p>
          <a:p>
            <a:r>
              <a:rPr lang="tr-TR" sz="2000" b="1" dirty="0"/>
              <a:t>Genel Bir Rahatlama ve Yorgunluk Hissi</a:t>
            </a:r>
            <a:r>
              <a:rPr lang="tr-TR" sz="2000" dirty="0"/>
              <a:t>: Fiziksel aktivitenin yoğunluğundan sonra vücutta genel bir rahatlama hissi ortaya çıkar. Bazı insanlar bu aşamada yorgunluk veya uykululuk hissedebilirler.</a:t>
            </a:r>
          </a:p>
          <a:p>
            <a:r>
              <a:rPr lang="tr-TR" sz="2000" b="1" dirty="0" err="1"/>
              <a:t>Endorfin</a:t>
            </a:r>
            <a:r>
              <a:rPr lang="tr-TR" sz="2000" b="1" dirty="0"/>
              <a:t> Seviyelerinin Normalleşmesi</a:t>
            </a:r>
            <a:r>
              <a:rPr lang="tr-TR" sz="2000" dirty="0"/>
              <a:t>: Orgazm sırasında salgılanan </a:t>
            </a:r>
            <a:r>
              <a:rPr lang="tr-TR" sz="2000" dirty="0" err="1"/>
              <a:t>endorfinlerin</a:t>
            </a:r>
            <a:r>
              <a:rPr lang="tr-TR" sz="2000" dirty="0"/>
              <a:t> etkisi azalır ve vücut hormon seviyelerini normale döndürmeye başlar.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79</a:t>
            </a:fld>
            <a:endParaRPr lang="tr-TR" altLang="tr-TR"/>
          </a:p>
        </p:txBody>
      </p:sp>
    </p:spTree>
    <p:extLst>
      <p:ext uri="{BB962C8B-B14F-4D97-AF65-F5344CB8AC3E}">
        <p14:creationId xmlns:p14="http://schemas.microsoft.com/office/powerpoint/2010/main" val="27215075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b="1" dirty="0"/>
              <a:t>Ciltteki 'Seks </a:t>
            </a:r>
            <a:r>
              <a:rPr lang="tr-TR" sz="2000" b="1" dirty="0" err="1"/>
              <a:t>Flush'unun</a:t>
            </a:r>
            <a:r>
              <a:rPr lang="tr-TR" sz="2000" b="1" dirty="0"/>
              <a:t> Kaybolması</a:t>
            </a:r>
            <a:r>
              <a:rPr lang="tr-TR" sz="2000" dirty="0"/>
              <a:t>: Cinsel aktivite sırasında görülen ciltteki kızarıklık veya </a:t>
            </a:r>
            <a:r>
              <a:rPr lang="tr-TR" sz="2000" dirty="0" err="1"/>
              <a:t>flush</a:t>
            </a:r>
            <a:r>
              <a:rPr lang="tr-TR" sz="2000" dirty="0"/>
              <a:t> etkisi yavaş yavaş kaybolur.</a:t>
            </a:r>
          </a:p>
          <a:p>
            <a:r>
              <a:rPr lang="tr-TR" sz="2000" b="1" dirty="0"/>
              <a:t>Duygusal Durum Değişiklikleri</a:t>
            </a:r>
            <a:r>
              <a:rPr lang="tr-TR" sz="2000" dirty="0"/>
              <a:t>: Orgazmdan sonra, bazı kişiler yoğun duygusal memnuniyet ve bağlılık hissi yaşarken, bazıları melankoli veya duygusal uzaklaşma hissedebilir.</a:t>
            </a:r>
          </a:p>
          <a:p>
            <a:r>
              <a:rPr lang="tr-TR" sz="2000" b="1" dirty="0" err="1"/>
              <a:t>Lubrikasyonun</a:t>
            </a:r>
            <a:r>
              <a:rPr lang="tr-TR" sz="2000" b="1" dirty="0"/>
              <a:t> Azalması</a:t>
            </a:r>
            <a:r>
              <a:rPr lang="tr-TR" sz="2000" dirty="0"/>
              <a:t>: Vajinal </a:t>
            </a:r>
            <a:r>
              <a:rPr lang="tr-TR" sz="2000" dirty="0" err="1"/>
              <a:t>lubrikasyon</a:t>
            </a:r>
            <a:r>
              <a:rPr lang="tr-TR" sz="2000" dirty="0"/>
              <a:t> azalır ve salgılar kurumaya başlar.</a:t>
            </a:r>
          </a:p>
          <a:p>
            <a:r>
              <a:rPr lang="tr-TR" sz="2000" dirty="0"/>
              <a:t>Çözülme fazı, cinsel aktivitenin sonlandırılmasını ve hem fiziksel hem de duygusal olarak dinlenme ve toparlanma sürecini temsil eder. Bu süreç, bireyden bireye ve cinsel aktivitenin yoğunluğuna göre değişiklik gösterebilir. Bazı insanlar bu fazı hızlı bir şekilde geçerken, bazıları için normale dönüş süreci daha uzun sürebilir.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80</a:t>
            </a:fld>
            <a:endParaRPr lang="tr-TR" altLang="tr-TR"/>
          </a:p>
        </p:txBody>
      </p:sp>
    </p:spTree>
    <p:extLst>
      <p:ext uri="{BB962C8B-B14F-4D97-AF65-F5344CB8AC3E}">
        <p14:creationId xmlns:p14="http://schemas.microsoft.com/office/powerpoint/2010/main" val="22003564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4618856" cy="4525963"/>
          </a:xfrm>
        </p:spPr>
        <p:txBody>
          <a:bodyPr/>
          <a:lstStyle/>
          <a:p>
            <a:pPr lvl="0" eaLnBrk="1" hangingPunct="1">
              <a:lnSpc>
                <a:spcPct val="80000"/>
              </a:lnSpc>
            </a:pPr>
            <a:r>
              <a:rPr lang="tr-TR" altLang="tr-TR" sz="2000" dirty="0" err="1">
                <a:solidFill>
                  <a:srgbClr val="000000"/>
                </a:solidFill>
              </a:rPr>
              <a:t>Masters</a:t>
            </a:r>
            <a:r>
              <a:rPr lang="tr-TR" altLang="tr-TR" sz="2000" dirty="0">
                <a:solidFill>
                  <a:srgbClr val="000000"/>
                </a:solidFill>
              </a:rPr>
              <a:t> ve </a:t>
            </a:r>
            <a:r>
              <a:rPr lang="tr-TR" altLang="tr-TR" sz="2000" dirty="0" smtClean="0">
                <a:solidFill>
                  <a:srgbClr val="000000"/>
                </a:solidFill>
              </a:rPr>
              <a:t>Johnson’dan </a:t>
            </a:r>
            <a:r>
              <a:rPr lang="tr-TR" altLang="tr-TR" sz="2000" dirty="0">
                <a:solidFill>
                  <a:srgbClr val="000000"/>
                </a:solidFill>
              </a:rPr>
              <a:t>30 yıl kadar sonra </a:t>
            </a:r>
            <a:r>
              <a:rPr lang="tr-TR" altLang="tr-TR" sz="2000" dirty="0" smtClean="0">
                <a:solidFill>
                  <a:srgbClr val="000000"/>
                </a:solidFill>
              </a:rPr>
              <a:t>psikiyatrist-psikanalist </a:t>
            </a:r>
            <a:r>
              <a:rPr lang="tr-TR" altLang="tr-TR" sz="2000" dirty="0">
                <a:solidFill>
                  <a:srgbClr val="000000"/>
                </a:solidFill>
              </a:rPr>
              <a:t>ve seks </a:t>
            </a:r>
            <a:r>
              <a:rPr lang="tr-TR" altLang="tr-TR" sz="2000" dirty="0" smtClean="0">
                <a:solidFill>
                  <a:srgbClr val="000000"/>
                </a:solidFill>
              </a:rPr>
              <a:t>terapisti </a:t>
            </a:r>
            <a:r>
              <a:rPr lang="tr-TR" altLang="tr-TR" sz="2000" dirty="0">
                <a:solidFill>
                  <a:srgbClr val="000000"/>
                </a:solidFill>
              </a:rPr>
              <a:t>Helen </a:t>
            </a:r>
            <a:r>
              <a:rPr lang="tr-TR" altLang="tr-TR" sz="2000" dirty="0" err="1">
                <a:solidFill>
                  <a:srgbClr val="000000"/>
                </a:solidFill>
              </a:rPr>
              <a:t>Singer</a:t>
            </a:r>
            <a:r>
              <a:rPr lang="tr-TR" altLang="tr-TR" sz="2000" dirty="0">
                <a:solidFill>
                  <a:srgbClr val="000000"/>
                </a:solidFill>
              </a:rPr>
              <a:t> Kaplan üç evreli cinsel yanıt modelini önermiştir: </a:t>
            </a:r>
            <a:endParaRPr lang="tr-TR" altLang="tr-TR" sz="2000" dirty="0" smtClean="0">
              <a:solidFill>
                <a:srgbClr val="000000"/>
              </a:solidFill>
            </a:endParaRPr>
          </a:p>
          <a:p>
            <a:pPr lvl="1" eaLnBrk="1" hangingPunct="1">
              <a:lnSpc>
                <a:spcPct val="80000"/>
              </a:lnSpc>
            </a:pPr>
            <a:r>
              <a:rPr lang="tr-TR" altLang="tr-TR" sz="2000" dirty="0" smtClean="0">
                <a:solidFill>
                  <a:srgbClr val="000000"/>
                </a:solidFill>
              </a:rPr>
              <a:t>İstek </a:t>
            </a:r>
            <a:r>
              <a:rPr lang="tr-TR" altLang="tr-TR" sz="2000" dirty="0">
                <a:solidFill>
                  <a:srgbClr val="000000"/>
                </a:solidFill>
              </a:rPr>
              <a:t>(</a:t>
            </a:r>
            <a:r>
              <a:rPr lang="tr-TR" altLang="tr-TR" sz="2000" dirty="0" err="1">
                <a:solidFill>
                  <a:srgbClr val="000000"/>
                </a:solidFill>
              </a:rPr>
              <a:t>desire</a:t>
            </a:r>
            <a:r>
              <a:rPr lang="tr-TR" altLang="tr-TR" sz="2000" dirty="0" smtClean="0">
                <a:solidFill>
                  <a:srgbClr val="000000"/>
                </a:solidFill>
              </a:rPr>
              <a:t>),</a:t>
            </a:r>
          </a:p>
          <a:p>
            <a:pPr lvl="1" eaLnBrk="1" hangingPunct="1">
              <a:lnSpc>
                <a:spcPct val="80000"/>
              </a:lnSpc>
            </a:pPr>
            <a:r>
              <a:rPr lang="tr-TR" altLang="tr-TR" sz="2000" dirty="0">
                <a:solidFill>
                  <a:srgbClr val="000000"/>
                </a:solidFill>
              </a:rPr>
              <a:t>U</a:t>
            </a:r>
            <a:r>
              <a:rPr lang="tr-TR" altLang="tr-TR" sz="2000" dirty="0" smtClean="0">
                <a:solidFill>
                  <a:srgbClr val="000000"/>
                </a:solidFill>
              </a:rPr>
              <a:t>yarılma </a:t>
            </a:r>
            <a:r>
              <a:rPr lang="tr-TR" altLang="tr-TR" sz="2000" dirty="0">
                <a:solidFill>
                  <a:srgbClr val="000000"/>
                </a:solidFill>
              </a:rPr>
              <a:t>(</a:t>
            </a:r>
            <a:r>
              <a:rPr lang="tr-TR" altLang="tr-TR" sz="2000" dirty="0" err="1">
                <a:solidFill>
                  <a:srgbClr val="000000"/>
                </a:solidFill>
              </a:rPr>
              <a:t>arousal</a:t>
            </a:r>
            <a:r>
              <a:rPr lang="tr-TR" altLang="tr-TR" sz="2000" dirty="0">
                <a:solidFill>
                  <a:srgbClr val="000000"/>
                </a:solidFill>
              </a:rPr>
              <a:t>) ve </a:t>
            </a:r>
            <a:endParaRPr lang="tr-TR" altLang="tr-TR" sz="2000" dirty="0" smtClean="0">
              <a:solidFill>
                <a:srgbClr val="000000"/>
              </a:solidFill>
            </a:endParaRPr>
          </a:p>
          <a:p>
            <a:pPr lvl="1" eaLnBrk="1" hangingPunct="1">
              <a:lnSpc>
                <a:spcPct val="80000"/>
              </a:lnSpc>
            </a:pPr>
            <a:r>
              <a:rPr lang="tr-TR" altLang="tr-TR" sz="2000" dirty="0">
                <a:solidFill>
                  <a:srgbClr val="000000"/>
                </a:solidFill>
              </a:rPr>
              <a:t>O</a:t>
            </a:r>
            <a:r>
              <a:rPr lang="tr-TR" altLang="tr-TR" sz="2000" dirty="0" smtClean="0">
                <a:solidFill>
                  <a:srgbClr val="000000"/>
                </a:solidFill>
              </a:rPr>
              <a:t>rgazm</a:t>
            </a:r>
            <a:r>
              <a:rPr lang="tr-TR" altLang="tr-TR" sz="2000" dirty="0">
                <a:solidFill>
                  <a:srgbClr val="000000"/>
                </a:solidFill>
              </a:rPr>
              <a:t>. </a:t>
            </a:r>
          </a:p>
          <a:p>
            <a:pPr eaLnBrk="1" hangingPunct="1">
              <a:lnSpc>
                <a:spcPct val="80000"/>
              </a:lnSpc>
            </a:pPr>
            <a:r>
              <a:rPr lang="tr-TR" altLang="tr-TR" sz="2000" dirty="0" smtClean="0">
                <a:solidFill>
                  <a:srgbClr val="000000"/>
                </a:solidFill>
              </a:rPr>
              <a:t>Kaplan'a </a:t>
            </a:r>
            <a:r>
              <a:rPr lang="tr-TR" altLang="tr-TR" sz="2000" dirty="0">
                <a:solidFill>
                  <a:srgbClr val="000000"/>
                </a:solidFill>
              </a:rPr>
              <a:t>göre istek cinsel yanıtın ilk ve en önemli fazıdır. </a:t>
            </a:r>
            <a:endParaRPr lang="tr-TR" altLang="tr-TR" sz="2000" dirty="0" smtClean="0">
              <a:solidFill>
                <a:srgbClr val="000000"/>
              </a:solidFill>
            </a:endParaRPr>
          </a:p>
          <a:p>
            <a:pPr eaLnBrk="1" hangingPunct="1">
              <a:lnSpc>
                <a:spcPct val="80000"/>
              </a:lnSpc>
            </a:pPr>
            <a:r>
              <a:rPr lang="tr-TR" altLang="tr-TR" sz="2000" dirty="0" smtClean="0">
                <a:solidFill>
                  <a:srgbClr val="000000"/>
                </a:solidFill>
              </a:rPr>
              <a:t>Böylece </a:t>
            </a:r>
            <a:r>
              <a:rPr lang="tr-TR" altLang="tr-TR" sz="2000" dirty="0" err="1">
                <a:solidFill>
                  <a:srgbClr val="000000"/>
                </a:solidFill>
              </a:rPr>
              <a:t>Masters</a:t>
            </a:r>
            <a:r>
              <a:rPr lang="tr-TR" altLang="tr-TR" sz="2000" dirty="0">
                <a:solidFill>
                  <a:srgbClr val="000000"/>
                </a:solidFill>
              </a:rPr>
              <a:t> ve Johnson modeline, cinselliğin beden ve vücut arasındaki bağlantısını gösteren duygusal yönü de dahil edilmiştir.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81</a:t>
            </a:fld>
            <a:endParaRPr lang="tr-TR" altLang="tr-TR"/>
          </a:p>
        </p:txBody>
      </p:sp>
      <p:pic>
        <p:nvPicPr>
          <p:cNvPr id="12290" name="Picture 2" descr="C:\Users\Altan Doğan\Desktop\indir (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143765"/>
            <a:ext cx="3312368" cy="2374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97167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1400" dirty="0"/>
              <a:t>Helen </a:t>
            </a:r>
            <a:r>
              <a:rPr lang="tr-TR" sz="1400" dirty="0" err="1"/>
              <a:t>Singer</a:t>
            </a:r>
            <a:r>
              <a:rPr lang="tr-TR" sz="1400" dirty="0"/>
              <a:t> Kaplan, cinsel terapi alanında öncü bir figürdü ve </a:t>
            </a:r>
            <a:r>
              <a:rPr lang="tr-TR" sz="1400" dirty="0" smtClean="0"/>
              <a:t>psikiyatrik </a:t>
            </a:r>
            <a:r>
              <a:rPr lang="tr-TR" sz="1400" dirty="0"/>
              <a:t>ile tıbbi perspektifleri entegre eden bir yaklaşımla tanındı. Kaplan'ın çalışmaları, cinsel işlev bozukluklarının değerlendirilmesi ve tedavisi üzerine yoğunlaştı ve cinsel terapinin temel ilkelerini tanımladı. İşte bazı önemli çalışmaları:</a:t>
            </a:r>
          </a:p>
          <a:p>
            <a:r>
              <a:rPr lang="tr-TR" sz="1400" dirty="0"/>
              <a:t>"</a:t>
            </a:r>
            <a:r>
              <a:rPr lang="tr-TR" sz="1400" dirty="0" err="1"/>
              <a:t>The</a:t>
            </a:r>
            <a:r>
              <a:rPr lang="tr-TR" sz="1400" dirty="0"/>
              <a:t> Evaluation of </a:t>
            </a:r>
            <a:r>
              <a:rPr lang="tr-TR" sz="1400" dirty="0" err="1"/>
              <a:t>Sexual</a:t>
            </a:r>
            <a:r>
              <a:rPr lang="tr-TR" sz="1400" dirty="0"/>
              <a:t> </a:t>
            </a:r>
            <a:r>
              <a:rPr lang="tr-TR" sz="1400" dirty="0" err="1"/>
              <a:t>Disorders</a:t>
            </a:r>
            <a:r>
              <a:rPr lang="tr-TR" sz="1400" dirty="0"/>
              <a:t>: </a:t>
            </a:r>
            <a:r>
              <a:rPr lang="tr-TR" sz="1400" dirty="0" err="1"/>
              <a:t>Psychological</a:t>
            </a:r>
            <a:r>
              <a:rPr lang="tr-TR" sz="1400" dirty="0"/>
              <a:t> </a:t>
            </a:r>
            <a:r>
              <a:rPr lang="tr-TR" sz="1400" dirty="0" err="1"/>
              <a:t>and</a:t>
            </a:r>
            <a:r>
              <a:rPr lang="tr-TR" sz="1400" dirty="0"/>
              <a:t> </a:t>
            </a:r>
            <a:r>
              <a:rPr lang="tr-TR" sz="1400" dirty="0" err="1"/>
              <a:t>Medical</a:t>
            </a:r>
            <a:r>
              <a:rPr lang="tr-TR" sz="1400" dirty="0"/>
              <a:t> </a:t>
            </a:r>
            <a:r>
              <a:rPr lang="tr-TR" sz="1400" dirty="0" err="1"/>
              <a:t>Aspects</a:t>
            </a:r>
            <a:r>
              <a:rPr lang="tr-TR" sz="1400" dirty="0"/>
              <a:t>" (1983) - Bu kitap, cinsel işlev bozukluklarının hem psikolojik hem de tıbbi yönlerini değerlendiren bütüncül bir bakış açısı sunar ve bu alanda bir başvuru kaynağı olarak kabul edilir​​.</a:t>
            </a:r>
          </a:p>
          <a:p>
            <a:r>
              <a:rPr lang="tr-TR" sz="1400" dirty="0"/>
              <a:t>"</a:t>
            </a:r>
            <a:r>
              <a:rPr lang="tr-TR" sz="1400" dirty="0" err="1"/>
              <a:t>The</a:t>
            </a:r>
            <a:r>
              <a:rPr lang="tr-TR" sz="1400" dirty="0"/>
              <a:t> New </a:t>
            </a:r>
            <a:r>
              <a:rPr lang="tr-TR" sz="1400" dirty="0" err="1"/>
              <a:t>Sex</a:t>
            </a:r>
            <a:r>
              <a:rPr lang="tr-TR" sz="1400" dirty="0"/>
              <a:t> </a:t>
            </a:r>
            <a:r>
              <a:rPr lang="tr-TR" sz="1400" dirty="0" err="1"/>
              <a:t>Therapy</a:t>
            </a:r>
            <a:r>
              <a:rPr lang="tr-TR" sz="1400" dirty="0"/>
              <a:t>" (1980) - Kaplan, bu kitabında cinsel işlev bozukluklarını tedavi etmek için bilişsel ve davranışsal tekniklerin kullanılmasını savunur. Kaplan'ın bu eseri, cinsel terapi alanında önemli bir dönüm noktası olarak görülür ve cinsel terapinin gelişiminde büyük bir rol oynamıştır​​.</a:t>
            </a:r>
          </a:p>
          <a:p>
            <a:r>
              <a:rPr lang="tr-TR" sz="1400" dirty="0"/>
              <a:t>"Post-</a:t>
            </a:r>
            <a:r>
              <a:rPr lang="tr-TR" sz="1400" dirty="0" err="1"/>
              <a:t>ejaculatory</a:t>
            </a:r>
            <a:r>
              <a:rPr lang="tr-TR" sz="1400" dirty="0"/>
              <a:t> </a:t>
            </a:r>
            <a:r>
              <a:rPr lang="tr-TR" sz="1400" dirty="0" err="1"/>
              <a:t>Pain</a:t>
            </a:r>
            <a:r>
              <a:rPr lang="tr-TR" sz="1400" dirty="0"/>
              <a:t> </a:t>
            </a:r>
            <a:r>
              <a:rPr lang="tr-TR" sz="1400" dirty="0" err="1"/>
              <a:t>Syndrome</a:t>
            </a:r>
            <a:r>
              <a:rPr lang="tr-TR" sz="1400" dirty="0"/>
              <a:t>" (1993) - Kaplan, bu makalede belirli bir cinsel bozukluk olan </a:t>
            </a:r>
            <a:r>
              <a:rPr lang="tr-TR" sz="1400" dirty="0" err="1"/>
              <a:t>ejakülasyon</a:t>
            </a:r>
            <a:r>
              <a:rPr lang="tr-TR" sz="1400" dirty="0"/>
              <a:t> sonrası ağrı sendromunu tartışır ve bu konuda tedavi stratejileri önerir​​.</a:t>
            </a:r>
          </a:p>
          <a:p>
            <a:r>
              <a:rPr lang="tr-TR" sz="1400" dirty="0"/>
              <a:t>"</a:t>
            </a:r>
            <a:r>
              <a:rPr lang="tr-TR" sz="1400" dirty="0" err="1"/>
              <a:t>The</a:t>
            </a:r>
            <a:r>
              <a:rPr lang="tr-TR" sz="1400" dirty="0"/>
              <a:t> </a:t>
            </a:r>
            <a:r>
              <a:rPr lang="tr-TR" sz="1400" dirty="0" err="1"/>
              <a:t>Combined</a:t>
            </a:r>
            <a:r>
              <a:rPr lang="tr-TR" sz="1400" dirty="0"/>
              <a:t> </a:t>
            </a:r>
            <a:r>
              <a:rPr lang="tr-TR" sz="1400" dirty="0" err="1"/>
              <a:t>Use</a:t>
            </a:r>
            <a:r>
              <a:rPr lang="tr-TR" sz="1400" dirty="0"/>
              <a:t> of </a:t>
            </a:r>
            <a:r>
              <a:rPr lang="tr-TR" sz="1400" dirty="0" err="1"/>
              <a:t>Sex</a:t>
            </a:r>
            <a:r>
              <a:rPr lang="tr-TR" sz="1400" dirty="0"/>
              <a:t> </a:t>
            </a:r>
            <a:r>
              <a:rPr lang="tr-TR" sz="1400" dirty="0" err="1"/>
              <a:t>Therapy</a:t>
            </a:r>
            <a:r>
              <a:rPr lang="tr-TR" sz="1400" dirty="0"/>
              <a:t> </a:t>
            </a:r>
            <a:r>
              <a:rPr lang="tr-TR" sz="1400" dirty="0" err="1"/>
              <a:t>and</a:t>
            </a:r>
            <a:r>
              <a:rPr lang="tr-TR" sz="1400" dirty="0"/>
              <a:t> </a:t>
            </a:r>
            <a:r>
              <a:rPr lang="tr-TR" sz="1400" dirty="0" err="1"/>
              <a:t>Intrapenile</a:t>
            </a:r>
            <a:r>
              <a:rPr lang="tr-TR" sz="1400" dirty="0"/>
              <a:t> </a:t>
            </a:r>
            <a:r>
              <a:rPr lang="tr-TR" sz="1400" dirty="0" err="1"/>
              <a:t>Injections</a:t>
            </a:r>
            <a:r>
              <a:rPr lang="tr-TR" sz="1400" dirty="0"/>
              <a:t> in </a:t>
            </a:r>
            <a:r>
              <a:rPr lang="tr-TR" sz="1400" dirty="0" err="1"/>
              <a:t>the</a:t>
            </a:r>
            <a:r>
              <a:rPr lang="tr-TR" sz="1400" dirty="0"/>
              <a:t> </a:t>
            </a:r>
            <a:r>
              <a:rPr lang="tr-TR" sz="1400" dirty="0" err="1"/>
              <a:t>Treatment</a:t>
            </a:r>
            <a:r>
              <a:rPr lang="tr-TR" sz="1400" dirty="0"/>
              <a:t> of </a:t>
            </a:r>
            <a:r>
              <a:rPr lang="tr-TR" sz="1400" dirty="0" err="1"/>
              <a:t>Impotence</a:t>
            </a:r>
            <a:r>
              <a:rPr lang="tr-TR" sz="1400" dirty="0"/>
              <a:t>" (1990) - Bu çalışmada, cinsel işlev bozukluklarının tedavisinde hem cinsel terapi hem de ilaç tedavisinin entegre edilmesinin etkinliğini inceler​​.</a:t>
            </a:r>
          </a:p>
          <a:p>
            <a:r>
              <a:rPr lang="tr-TR" sz="1400" dirty="0"/>
              <a:t>Helen </a:t>
            </a:r>
            <a:r>
              <a:rPr lang="tr-TR" sz="1400" dirty="0" err="1"/>
              <a:t>Singer</a:t>
            </a:r>
            <a:r>
              <a:rPr lang="tr-TR" sz="1400" dirty="0"/>
              <a:t> Kaplan'ın yaklaşımları, cinsel terapi pratiğinin gelişiminde önemli etkilere sahiptir ve cinsel işlev bozukluklarının anlaşılması ve tedavisi konusunda derinlemesine bir perspektif sunar. </a:t>
            </a:r>
          </a:p>
          <a:p>
            <a:endParaRPr lang="tr-TR" sz="14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82</a:t>
            </a:fld>
            <a:endParaRPr lang="tr-TR" altLang="tr-TR"/>
          </a:p>
        </p:txBody>
      </p:sp>
    </p:spTree>
    <p:extLst>
      <p:ext uri="{BB962C8B-B14F-4D97-AF65-F5344CB8AC3E}">
        <p14:creationId xmlns:p14="http://schemas.microsoft.com/office/powerpoint/2010/main" val="37153462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395288" y="476250"/>
            <a:ext cx="8281168" cy="2808734"/>
          </a:xfrm>
        </p:spPr>
        <p:txBody>
          <a:bodyPr/>
          <a:lstStyle/>
          <a:p>
            <a:pPr eaLnBrk="1" hangingPunct="1">
              <a:lnSpc>
                <a:spcPct val="80000"/>
              </a:lnSpc>
            </a:pPr>
            <a:endParaRPr lang="tr-TR" altLang="tr-TR" sz="2000" dirty="0" smtClean="0"/>
          </a:p>
          <a:p>
            <a:pPr eaLnBrk="1" hangingPunct="1">
              <a:lnSpc>
                <a:spcPct val="80000"/>
              </a:lnSpc>
            </a:pPr>
            <a:endParaRPr lang="tr-TR" altLang="tr-TR" sz="2000" dirty="0"/>
          </a:p>
          <a:p>
            <a:pPr eaLnBrk="1" hangingPunct="1">
              <a:lnSpc>
                <a:spcPct val="80000"/>
              </a:lnSpc>
            </a:pPr>
            <a:r>
              <a:rPr lang="tr-TR" altLang="tr-TR" sz="2000" dirty="0" smtClean="0"/>
              <a:t>Kanadalı bir araştırmacı olan Dr. </a:t>
            </a:r>
            <a:r>
              <a:rPr lang="tr-TR" altLang="tr-TR" sz="2000" dirty="0" err="1" smtClean="0"/>
              <a:t>Rosemary</a:t>
            </a:r>
            <a:r>
              <a:rPr lang="tr-TR" altLang="tr-TR" sz="2000" dirty="0" smtClean="0"/>
              <a:t>  Basson kadın cinsel yanıtının yalnızca pik yapan bir tepe seklinde çizilemeyeceğini ve </a:t>
            </a:r>
            <a:r>
              <a:rPr lang="tr-TR" altLang="tr-TR" sz="2000" dirty="0" err="1" smtClean="0"/>
              <a:t>Masters</a:t>
            </a:r>
            <a:r>
              <a:rPr lang="tr-TR" altLang="tr-TR" sz="2000" dirty="0" smtClean="0"/>
              <a:t> -Johnson modelinin kadın cinsel yanıtının  versiyonlarından ancak biri olduğunu bildirir.</a:t>
            </a:r>
          </a:p>
          <a:p>
            <a:pPr eaLnBrk="1" hangingPunct="1">
              <a:lnSpc>
                <a:spcPct val="80000"/>
              </a:lnSpc>
            </a:pPr>
            <a:r>
              <a:rPr lang="tr-TR" altLang="tr-TR" sz="2000" dirty="0" smtClean="0"/>
              <a:t>Dr. Basson cinsel olarak sağlıklı kadınlarda cinsel yanıtın herhangi bir </a:t>
            </a:r>
            <a:r>
              <a:rPr lang="tr-TR" altLang="tr-TR" sz="2000" dirty="0" smtClean="0">
                <a:solidFill>
                  <a:srgbClr val="00B050"/>
                </a:solidFill>
              </a:rPr>
              <a:t>pik olmaksızın hafifçe yükselen bir tepe</a:t>
            </a:r>
            <a:r>
              <a:rPr lang="tr-TR" altLang="tr-TR" sz="2000" dirty="0" smtClean="0"/>
              <a:t>; </a:t>
            </a:r>
            <a:r>
              <a:rPr lang="tr-TR" altLang="tr-TR" sz="2000" dirty="0" smtClean="0">
                <a:solidFill>
                  <a:srgbClr val="0070C0"/>
                </a:solidFill>
              </a:rPr>
              <a:t>ardışık birçok pik içeren bir tepe</a:t>
            </a:r>
            <a:r>
              <a:rPr lang="tr-TR" altLang="tr-TR" sz="2000" dirty="0" smtClean="0"/>
              <a:t>; veya </a:t>
            </a:r>
            <a:r>
              <a:rPr lang="tr-TR" altLang="tr-TR" sz="2000" dirty="0" smtClean="0">
                <a:solidFill>
                  <a:srgbClr val="7030A0"/>
                </a:solidFill>
              </a:rPr>
              <a:t>tepe </a:t>
            </a:r>
            <a:r>
              <a:rPr lang="tr-TR" altLang="tr-TR" sz="2000" dirty="0">
                <a:solidFill>
                  <a:srgbClr val="7030A0"/>
                </a:solidFill>
              </a:rPr>
              <a:t>ü</a:t>
            </a:r>
            <a:r>
              <a:rPr lang="tr-TR" altLang="tr-TR" sz="2000" dirty="0" smtClean="0">
                <a:solidFill>
                  <a:srgbClr val="7030A0"/>
                </a:solidFill>
              </a:rPr>
              <a:t>zerinde ikinci bir tepe </a:t>
            </a:r>
            <a:r>
              <a:rPr lang="tr-TR" altLang="tr-TR" sz="2000" dirty="0" smtClean="0"/>
              <a:t>oluşturacak kadar geniş ve yüksek bir pik  seklinde de çizilebileceğini göstermiştir.</a:t>
            </a:r>
          </a:p>
        </p:txBody>
      </p:sp>
      <p:sp>
        <p:nvSpPr>
          <p:cNvPr id="23556" name="Alt Bilgi Yer Tutucusu 1"/>
          <p:cNvSpPr>
            <a:spLocks noGrp="1" noChangeArrowheads="1"/>
          </p:cNvSpPr>
          <p:nvPr>
            <p:ph type="ftr" sz="quarter" idx="11"/>
          </p:nvPr>
        </p:nvSpPr>
        <p:spPr>
          <a:xfrm>
            <a:off x="3132138" y="6381750"/>
            <a:ext cx="2895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83</a:t>
            </a:fld>
            <a:endParaRPr lang="tr-TR" altLang="tr-TR"/>
          </a:p>
        </p:txBody>
      </p:sp>
      <p:pic>
        <p:nvPicPr>
          <p:cNvPr id="13315" name="Picture 3" descr="C:\Users\Altan Doğan\Desktop\image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3645024"/>
            <a:ext cx="4736355" cy="26770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title"/>
          </p:nvPr>
        </p:nvSpPr>
        <p:spPr/>
        <p:txBody>
          <a:bodyPr/>
          <a:lstStyle/>
          <a:p>
            <a:endParaRPr lang="tr-TR"/>
          </a:p>
        </p:txBody>
      </p:sp>
      <p:sp>
        <p:nvSpPr>
          <p:cNvPr id="7" name="İçerik Yer Tutucusu 6"/>
          <p:cNvSpPr>
            <a:spLocks noGrp="1"/>
          </p:cNvSpPr>
          <p:nvPr>
            <p:ph sz="half" idx="1"/>
          </p:nvPr>
        </p:nvSpPr>
        <p:spPr/>
        <p:txBody>
          <a:bodyPr/>
          <a:lstStyle/>
          <a:p>
            <a:pPr lvl="0" eaLnBrk="1" hangingPunct="1">
              <a:lnSpc>
                <a:spcPct val="80000"/>
              </a:lnSpc>
            </a:pPr>
            <a:r>
              <a:rPr lang="tr-TR" altLang="tr-TR" sz="2000" dirty="0">
                <a:solidFill>
                  <a:srgbClr val="000000"/>
                </a:solidFill>
              </a:rPr>
              <a:t>Kaplan gibi Basson da  isteği cinsel yanıtın ilk fazı olarak görür ancak Basson isteği kadını cinsel ilişki arayışına iten "</a:t>
            </a:r>
            <a:r>
              <a:rPr lang="tr-TR" altLang="tr-TR" sz="2000" dirty="0" err="1">
                <a:solidFill>
                  <a:srgbClr val="000000"/>
                </a:solidFill>
              </a:rPr>
              <a:t>motivasyonal</a:t>
            </a:r>
            <a:r>
              <a:rPr lang="tr-TR" altLang="tr-TR" sz="2000" dirty="0">
                <a:solidFill>
                  <a:srgbClr val="000000"/>
                </a:solidFill>
              </a:rPr>
              <a:t> güç "olarak adlandırır. </a:t>
            </a:r>
          </a:p>
          <a:p>
            <a:pPr lvl="0" eaLnBrk="1" hangingPunct="1">
              <a:lnSpc>
                <a:spcPct val="80000"/>
              </a:lnSpc>
            </a:pPr>
            <a:r>
              <a:rPr lang="tr-TR" altLang="tr-TR" sz="2000" dirty="0">
                <a:solidFill>
                  <a:srgbClr val="000000"/>
                </a:solidFill>
              </a:rPr>
              <a:t>Kadında cinsel ilişki arayışının fiziksel hazla bağlantılı olması gerekmez. Kadın duygusal yakınlığı arttırmak, kendinden eşine bir şeyler vermek, veya sadece duygularını göstermek için cinsel istek duyabilir</a:t>
            </a:r>
            <a:r>
              <a:rPr lang="tr-TR" altLang="tr-TR" sz="2000" dirty="0" smtClean="0">
                <a:solidFill>
                  <a:srgbClr val="000000"/>
                </a:solidFill>
              </a:rPr>
              <a:t>.</a:t>
            </a:r>
          </a:p>
          <a:p>
            <a:pPr lvl="0" eaLnBrk="1" hangingPunct="1">
              <a:lnSpc>
                <a:spcPct val="80000"/>
              </a:lnSpc>
            </a:pPr>
            <a:r>
              <a:rPr lang="tr-TR" altLang="tr-TR" sz="2000" dirty="0" smtClean="0">
                <a:solidFill>
                  <a:srgbClr val="000000"/>
                </a:solidFill>
              </a:rPr>
              <a:t>Kadın cinsel isteği ‘kendiliğinden-</a:t>
            </a:r>
            <a:r>
              <a:rPr lang="tr-TR" altLang="tr-TR" sz="2000" dirty="0" err="1" smtClean="0">
                <a:solidFill>
                  <a:srgbClr val="000000"/>
                </a:solidFill>
              </a:rPr>
              <a:t>spontan</a:t>
            </a:r>
            <a:r>
              <a:rPr lang="tr-TR" altLang="tr-TR" sz="2000" dirty="0" smtClean="0">
                <a:solidFill>
                  <a:srgbClr val="000000"/>
                </a:solidFill>
              </a:rPr>
              <a:t>’ veya ‘tepkisel-</a:t>
            </a:r>
            <a:r>
              <a:rPr lang="tr-TR" altLang="tr-TR" sz="2000" dirty="0" err="1" smtClean="0">
                <a:solidFill>
                  <a:srgbClr val="000000"/>
                </a:solidFill>
              </a:rPr>
              <a:t>responsive</a:t>
            </a:r>
            <a:r>
              <a:rPr lang="tr-TR" altLang="tr-TR" sz="2000" dirty="0" smtClean="0">
                <a:solidFill>
                  <a:srgbClr val="000000"/>
                </a:solidFill>
              </a:rPr>
              <a:t>’ olabilir.</a:t>
            </a:r>
            <a:endParaRPr lang="tr-TR" altLang="tr-TR" sz="2000" dirty="0">
              <a:solidFill>
                <a:srgbClr val="000000"/>
              </a:solidFill>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84</a:t>
            </a:fld>
            <a:endParaRPr lang="tr-TR" altLang="tr-TR"/>
          </a:p>
        </p:txBody>
      </p:sp>
      <p:pic>
        <p:nvPicPr>
          <p:cNvPr id="1433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772816"/>
            <a:ext cx="4038600" cy="3031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50335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eaLnBrk="1" hangingPunct="1">
              <a:lnSpc>
                <a:spcPct val="80000"/>
              </a:lnSpc>
            </a:pPr>
            <a:r>
              <a:rPr lang="tr-TR" altLang="tr-TR" sz="2000" dirty="0">
                <a:solidFill>
                  <a:srgbClr val="000000"/>
                </a:solidFill>
              </a:rPr>
              <a:t>Kadın cinsel olarak heyecanlandığında veya uyarıldığında oluşan ilk fizyolojik, değişiklik leğen kemiği bölgesinde basınç veya dolgunluk olarak hissedilen cinsel organlara kan akımı artışıdır. </a:t>
            </a:r>
            <a:endParaRPr lang="tr-TR" altLang="tr-TR" sz="2000" dirty="0" smtClean="0">
              <a:solidFill>
                <a:srgbClr val="000000"/>
              </a:solidFill>
            </a:endParaRPr>
          </a:p>
          <a:p>
            <a:pPr lvl="0" eaLnBrk="1" hangingPunct="1">
              <a:lnSpc>
                <a:spcPct val="80000"/>
              </a:lnSpc>
            </a:pPr>
            <a:r>
              <a:rPr lang="tr-TR" altLang="tr-TR" sz="2000" dirty="0" smtClean="0">
                <a:solidFill>
                  <a:srgbClr val="000000"/>
                </a:solidFill>
              </a:rPr>
              <a:t>Eş </a:t>
            </a:r>
            <a:r>
              <a:rPr lang="tr-TR" altLang="tr-TR" sz="2000" dirty="0">
                <a:solidFill>
                  <a:srgbClr val="000000"/>
                </a:solidFill>
              </a:rPr>
              <a:t>zamanlı olarak </a:t>
            </a:r>
            <a:r>
              <a:rPr lang="tr-TR" altLang="tr-TR" sz="2000" dirty="0" err="1">
                <a:solidFill>
                  <a:srgbClr val="000000"/>
                </a:solidFill>
              </a:rPr>
              <a:t>pubokoksigeal</a:t>
            </a:r>
            <a:r>
              <a:rPr lang="tr-TR" altLang="tr-TR" sz="2000" dirty="0">
                <a:solidFill>
                  <a:srgbClr val="000000"/>
                </a:solidFill>
              </a:rPr>
              <a:t> kaslarda kasılma da fark edilebilir. </a:t>
            </a:r>
            <a:endParaRPr lang="tr-TR" altLang="tr-TR" sz="2000" dirty="0" smtClean="0">
              <a:solidFill>
                <a:srgbClr val="000000"/>
              </a:solidFill>
            </a:endParaRPr>
          </a:p>
          <a:p>
            <a:pPr lvl="0" eaLnBrk="1" hangingPunct="1">
              <a:lnSpc>
                <a:spcPct val="80000"/>
              </a:lnSpc>
            </a:pPr>
            <a:r>
              <a:rPr lang="tr-TR" altLang="tr-TR" sz="2000" dirty="0" smtClean="0">
                <a:solidFill>
                  <a:srgbClr val="000000"/>
                </a:solidFill>
              </a:rPr>
              <a:t>Pek </a:t>
            </a:r>
            <a:r>
              <a:rPr lang="tr-TR" altLang="tr-TR" sz="2000" dirty="0">
                <a:solidFill>
                  <a:srgbClr val="000000"/>
                </a:solidFill>
              </a:rPr>
              <a:t>çok kadın cinsel olarak uyarıldığında, farkında olarak veya olmayarak bu kaslarını kasar/bükerler</a:t>
            </a:r>
            <a:r>
              <a:rPr lang="tr-TR" altLang="tr-TR" sz="2000" dirty="0" smtClean="0">
                <a:solidFill>
                  <a:srgbClr val="000000"/>
                </a:solidFill>
              </a:rPr>
              <a:t>.  </a:t>
            </a:r>
          </a:p>
          <a:p>
            <a:pPr lvl="0" eaLnBrk="1" hangingPunct="1">
              <a:lnSpc>
                <a:spcPct val="80000"/>
              </a:lnSpc>
            </a:pPr>
            <a:r>
              <a:rPr lang="tr-TR" altLang="tr-TR" sz="2000" dirty="0" smtClean="0">
                <a:solidFill>
                  <a:srgbClr val="000000"/>
                </a:solidFill>
              </a:rPr>
              <a:t>Kısa </a:t>
            </a:r>
            <a:r>
              <a:rPr lang="tr-TR" altLang="tr-TR" sz="2000" dirty="0">
                <a:solidFill>
                  <a:srgbClr val="000000"/>
                </a:solidFill>
              </a:rPr>
              <a:t>bir süre sonra - bazen cinsel uyarılma başladıktan 30 saniye sonra- vajinada ıslanma/ </a:t>
            </a:r>
            <a:r>
              <a:rPr lang="tr-TR" altLang="tr-TR" sz="2000" dirty="0" err="1">
                <a:solidFill>
                  <a:srgbClr val="000000"/>
                </a:solidFill>
              </a:rPr>
              <a:t>lubrikasyon</a:t>
            </a:r>
            <a:r>
              <a:rPr lang="tr-TR" altLang="tr-TR" sz="2000" dirty="0">
                <a:solidFill>
                  <a:srgbClr val="000000"/>
                </a:solidFill>
              </a:rPr>
              <a:t> başlar. </a:t>
            </a:r>
            <a:endParaRPr lang="tr-TR" altLang="tr-TR" sz="2000" dirty="0" smtClean="0">
              <a:solidFill>
                <a:srgbClr val="000000"/>
              </a:solidFill>
            </a:endParaRPr>
          </a:p>
          <a:p>
            <a:pPr lvl="0" eaLnBrk="1" hangingPunct="1">
              <a:lnSpc>
                <a:spcPct val="80000"/>
              </a:lnSpc>
            </a:pPr>
            <a:r>
              <a:rPr lang="tr-TR" altLang="tr-TR" sz="2000" dirty="0" err="1" smtClean="0">
                <a:solidFill>
                  <a:srgbClr val="000000"/>
                </a:solidFill>
              </a:rPr>
              <a:t>Lubrikasyonun</a:t>
            </a:r>
            <a:r>
              <a:rPr lang="tr-TR" altLang="tr-TR" sz="2000" dirty="0" smtClean="0">
                <a:solidFill>
                  <a:srgbClr val="000000"/>
                </a:solidFill>
              </a:rPr>
              <a:t> </a:t>
            </a:r>
            <a:r>
              <a:rPr lang="tr-TR" altLang="tr-TR" sz="2000" dirty="0">
                <a:solidFill>
                  <a:srgbClr val="000000"/>
                </a:solidFill>
              </a:rPr>
              <a:t>nedeni artan kan akımının </a:t>
            </a:r>
            <a:r>
              <a:rPr lang="tr-TR" altLang="tr-TR" sz="2000" dirty="0" err="1">
                <a:solidFill>
                  <a:srgbClr val="000000"/>
                </a:solidFill>
              </a:rPr>
              <a:t>transudasyon</a:t>
            </a:r>
            <a:r>
              <a:rPr lang="tr-TR" altLang="tr-TR" sz="2000" dirty="0">
                <a:solidFill>
                  <a:srgbClr val="000000"/>
                </a:solidFill>
              </a:rPr>
              <a:t> denilen süreci tetiklemesidir</a:t>
            </a:r>
            <a:r>
              <a:rPr lang="tr-TR" altLang="tr-TR" sz="2000" dirty="0" smtClean="0">
                <a:solidFill>
                  <a:srgbClr val="000000"/>
                </a:solidFill>
              </a:rPr>
              <a:t>.</a:t>
            </a:r>
          </a:p>
          <a:p>
            <a:pPr lvl="0" eaLnBrk="1" hangingPunct="1">
              <a:lnSpc>
                <a:spcPct val="80000"/>
              </a:lnSpc>
            </a:pPr>
            <a:r>
              <a:rPr lang="tr-TR" altLang="tr-TR" sz="2000" dirty="0" err="1" smtClean="0">
                <a:solidFill>
                  <a:srgbClr val="000000"/>
                </a:solidFill>
              </a:rPr>
              <a:t>Lubrikasyon</a:t>
            </a:r>
            <a:r>
              <a:rPr lang="tr-TR" altLang="tr-TR" sz="2000" dirty="0" smtClean="0">
                <a:solidFill>
                  <a:srgbClr val="000000"/>
                </a:solidFill>
              </a:rPr>
              <a:t> </a:t>
            </a:r>
            <a:r>
              <a:rPr lang="tr-TR" altLang="tr-TR" sz="2000" dirty="0">
                <a:solidFill>
                  <a:srgbClr val="000000"/>
                </a:solidFill>
              </a:rPr>
              <a:t>arttıkça vajina dışına doğru akarak penisin vajina içine girmesinin daha yumuşak ve  kolay olmasını sağlar.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85</a:t>
            </a:fld>
            <a:endParaRPr lang="tr-TR" altLang="tr-TR"/>
          </a:p>
        </p:txBody>
      </p:sp>
    </p:spTree>
    <p:extLst>
      <p:ext uri="{BB962C8B-B14F-4D97-AF65-F5344CB8AC3E}">
        <p14:creationId xmlns:p14="http://schemas.microsoft.com/office/powerpoint/2010/main" val="117327348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5"/>
          <p:cNvSpPr>
            <a:spLocks noGrp="1" noChangeArrowheads="1"/>
          </p:cNvSpPr>
          <p:nvPr>
            <p:ph type="body" sz="half" idx="1"/>
          </p:nvPr>
        </p:nvSpPr>
        <p:spPr>
          <a:xfrm>
            <a:off x="251520" y="1556792"/>
            <a:ext cx="8280400" cy="4608289"/>
          </a:xfrm>
        </p:spPr>
        <p:txBody>
          <a:bodyPr/>
          <a:lstStyle/>
          <a:p>
            <a:pPr eaLnBrk="1" hangingPunct="1">
              <a:lnSpc>
                <a:spcPct val="80000"/>
              </a:lnSpc>
            </a:pPr>
            <a:r>
              <a:rPr lang="tr-TR" altLang="tr-TR" sz="2000" dirty="0" smtClean="0"/>
              <a:t>Bu arada, artmış kan akımı  vajinanın üst üçte bir kısmında balonlaşmaya, </a:t>
            </a:r>
            <a:r>
              <a:rPr lang="tr-TR" altLang="tr-TR" sz="2000" dirty="0" err="1" smtClean="0"/>
              <a:t>uterus</a:t>
            </a:r>
            <a:r>
              <a:rPr lang="tr-TR" altLang="tr-TR" sz="2000" dirty="0" smtClean="0"/>
              <a:t> ve </a:t>
            </a:r>
            <a:r>
              <a:rPr lang="tr-TR" altLang="tr-TR" sz="2000" dirty="0" err="1" smtClean="0"/>
              <a:t>servikste</a:t>
            </a:r>
            <a:r>
              <a:rPr lang="tr-TR" altLang="tr-TR" sz="2000" dirty="0" smtClean="0"/>
              <a:t> genişlemeye ve  klitoriste büyümeye neden olur.</a:t>
            </a:r>
          </a:p>
          <a:p>
            <a:pPr eaLnBrk="1" hangingPunct="1">
              <a:lnSpc>
                <a:spcPct val="80000"/>
              </a:lnSpc>
            </a:pPr>
            <a:r>
              <a:rPr lang="tr-TR" altLang="tr-TR" sz="2000" dirty="0" smtClean="0"/>
              <a:t>Artmış kan akımı ayrıca vajinanın alt üçte bir kısmında şişmeye yol açarak vajinal açıklığı daraltır. </a:t>
            </a:r>
          </a:p>
          <a:p>
            <a:pPr eaLnBrk="1" hangingPunct="1">
              <a:lnSpc>
                <a:spcPct val="80000"/>
              </a:lnSpc>
            </a:pPr>
            <a:r>
              <a:rPr lang="tr-TR" altLang="tr-TR" sz="2000" dirty="0" smtClean="0"/>
              <a:t>Vajinanın dış kısmi ve </a:t>
            </a:r>
            <a:r>
              <a:rPr lang="tr-TR" altLang="tr-TR" sz="2000" dirty="0" err="1" smtClean="0"/>
              <a:t>labia</a:t>
            </a:r>
            <a:r>
              <a:rPr lang="tr-TR" altLang="tr-TR" sz="2000" dirty="0" smtClean="0"/>
              <a:t> da dolgunlaşarak, penisin içeriye girişini ve orada tutulmasını  fren yastığı gibi görev yaparak sağlar. </a:t>
            </a:r>
          </a:p>
          <a:p>
            <a:pPr eaLnBrk="1" hangingPunct="1">
              <a:lnSpc>
                <a:spcPct val="80000"/>
              </a:lnSpc>
            </a:pPr>
            <a:r>
              <a:rPr lang="tr-TR" altLang="tr-TR" sz="2000" dirty="0" smtClean="0"/>
              <a:t>İki-üç kat kalınlaşan küçük dudaklar büyük dudakları daha da dışarı iterek vajina girişinin daha görünür olmasını sağlarlar. </a:t>
            </a:r>
          </a:p>
          <a:p>
            <a:pPr eaLnBrk="1" hangingPunct="1">
              <a:lnSpc>
                <a:spcPct val="80000"/>
              </a:lnSpc>
            </a:pPr>
            <a:r>
              <a:rPr lang="tr-TR" altLang="tr-TR" sz="2000" dirty="0" smtClean="0"/>
              <a:t>Eş zamanlı olarak klitorisin başı  </a:t>
            </a:r>
            <a:r>
              <a:rPr lang="tr-TR" altLang="tr-TR" sz="2000" dirty="0" err="1" smtClean="0"/>
              <a:t>pubik</a:t>
            </a:r>
            <a:r>
              <a:rPr lang="tr-TR" altLang="tr-TR" sz="2000" dirty="0" smtClean="0"/>
              <a:t> kemikten uzaklaşıp geri çekilir ve fiziksel temasın şiddetinden korunur. </a:t>
            </a:r>
          </a:p>
          <a:p>
            <a:pPr eaLnBrk="1" hangingPunct="1">
              <a:lnSpc>
                <a:spcPct val="80000"/>
              </a:lnSpc>
            </a:pPr>
            <a:r>
              <a:rPr lang="tr-TR" altLang="tr-TR" sz="2000" dirty="0" smtClean="0"/>
              <a:t>Vücut boyunca kaslar gerginleşir ve kasılırken, kalp ve solunum hızı artar ve meme başları sertleşir.</a:t>
            </a:r>
          </a:p>
          <a:p>
            <a:pPr eaLnBrk="1" hangingPunct="1">
              <a:lnSpc>
                <a:spcPct val="80000"/>
              </a:lnSpc>
            </a:pPr>
            <a:endParaRPr lang="tr-TR" altLang="tr-TR" sz="2000" dirty="0" smtClean="0"/>
          </a:p>
          <a:p>
            <a:pPr eaLnBrk="1" hangingPunct="1">
              <a:lnSpc>
                <a:spcPct val="80000"/>
              </a:lnSpc>
            </a:pPr>
            <a:endParaRPr lang="tr-TR" altLang="tr-TR" sz="2000" dirty="0" smtClean="0"/>
          </a:p>
        </p:txBody>
      </p:sp>
      <p:sp>
        <p:nvSpPr>
          <p:cNvPr id="24580"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00BBD428-0898-4AA9-BD58-F02BCB1269E6}" type="slidenum">
              <a:rPr lang="tr-TR" altLang="tr-TR" smtClean="0"/>
              <a:pPr>
                <a:defRPr/>
              </a:pPr>
              <a:t>86</a:t>
            </a:fld>
            <a:endParaRPr lang="tr-TR" altLang="tr-T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107950" y="620713"/>
            <a:ext cx="8712200" cy="5903912"/>
          </a:xfrm>
        </p:spPr>
        <p:txBody>
          <a:bodyPr/>
          <a:lstStyle/>
          <a:p>
            <a:pPr eaLnBrk="1" hangingPunct="1">
              <a:lnSpc>
                <a:spcPct val="90000"/>
              </a:lnSpc>
            </a:pPr>
            <a:endParaRPr lang="tr-TR" altLang="tr-TR" sz="2000" dirty="0" smtClean="0"/>
          </a:p>
          <a:p>
            <a:pPr eaLnBrk="1" hangingPunct="1">
              <a:lnSpc>
                <a:spcPct val="90000"/>
              </a:lnSpc>
            </a:pPr>
            <a:r>
              <a:rPr lang="tr-TR" altLang="tr-TR" sz="2000" dirty="0" smtClean="0"/>
              <a:t>Klitorisin uyarılması veya vajina duvarı yada </a:t>
            </a:r>
            <a:r>
              <a:rPr lang="tr-TR" altLang="tr-TR" sz="2000" dirty="0" err="1" smtClean="0"/>
              <a:t>servikse</a:t>
            </a:r>
            <a:r>
              <a:rPr lang="tr-TR" altLang="tr-TR" sz="2000" dirty="0" smtClean="0"/>
              <a:t> olan basınç  doruk noktaya ulaşacak kadar </a:t>
            </a:r>
            <a:r>
              <a:rPr lang="tr-TR" altLang="tr-TR" sz="2000" dirty="0" err="1" smtClean="0"/>
              <a:t>pelvik</a:t>
            </a:r>
            <a:r>
              <a:rPr lang="tr-TR" altLang="tr-TR" sz="2000" dirty="0" smtClean="0"/>
              <a:t> dolgunluğa neden olduğunda orgazm oluşur. </a:t>
            </a:r>
            <a:r>
              <a:rPr lang="tr-TR" altLang="tr-TR" sz="2000" dirty="0" err="1" smtClean="0"/>
              <a:t>Uterus</a:t>
            </a:r>
            <a:r>
              <a:rPr lang="tr-TR" altLang="tr-TR" sz="2000" dirty="0" smtClean="0"/>
              <a:t>, vajinanın üçte bir dış kısmı ve anal bölgede haz verici ve ritmik kasılmalar olur. Hafif bir orgazmda 5 kadar </a:t>
            </a:r>
            <a:r>
              <a:rPr lang="tr-TR" altLang="tr-TR" sz="2000" dirty="0" err="1" smtClean="0"/>
              <a:t>kontraksiyon</a:t>
            </a:r>
            <a:r>
              <a:rPr lang="tr-TR" altLang="tr-TR" sz="2000" dirty="0" smtClean="0"/>
              <a:t> olurken şiddetli orgazmda bu sayı 15 kadar olabilir.</a:t>
            </a:r>
          </a:p>
          <a:p>
            <a:pPr eaLnBrk="1" hangingPunct="1">
              <a:lnSpc>
                <a:spcPct val="90000"/>
              </a:lnSpc>
            </a:pPr>
            <a:r>
              <a:rPr lang="tr-TR" altLang="tr-TR" sz="2000" dirty="0" smtClean="0"/>
              <a:t>Orgazmdan sonra vücudun uyarılma öncesi durumuna dönmesi yarım saat kadar sürer. </a:t>
            </a:r>
            <a:r>
              <a:rPr lang="tr-TR" altLang="tr-TR" sz="2000" dirty="0" err="1" smtClean="0"/>
              <a:t>Pelvik</a:t>
            </a:r>
            <a:r>
              <a:rPr lang="tr-TR" altLang="tr-TR" sz="2000" dirty="0" smtClean="0"/>
              <a:t> bölgedeki şişlik, klitoris, vajina ve </a:t>
            </a:r>
            <a:r>
              <a:rPr lang="tr-TR" altLang="tr-TR" sz="2000" dirty="0" err="1" smtClean="0"/>
              <a:t>uterusun</a:t>
            </a:r>
            <a:r>
              <a:rPr lang="tr-TR" altLang="tr-TR" sz="2000" dirty="0" smtClean="0"/>
              <a:t> biçim ve pozisyonunda  meydana gelmiş olan değişiklikler bu süre içinde geri döner.</a:t>
            </a:r>
          </a:p>
          <a:p>
            <a:pPr eaLnBrk="1" hangingPunct="1">
              <a:lnSpc>
                <a:spcPct val="90000"/>
              </a:lnSpc>
            </a:pPr>
            <a:r>
              <a:rPr lang="tr-TR" altLang="tr-TR" sz="2000" dirty="0" smtClean="0"/>
              <a:t>Erkeklerden farklı olarak,  kadınlar genellikle  </a:t>
            </a:r>
            <a:r>
              <a:rPr lang="tr-TR" altLang="tr-TR" sz="2000" dirty="0" err="1" smtClean="0"/>
              <a:t>multiorgazmiktir</a:t>
            </a:r>
            <a:r>
              <a:rPr lang="tr-TR" altLang="tr-TR" sz="2000" dirty="0" smtClean="0"/>
              <a:t>. İlk orgazmı takiben kısa sure içinde bir yada birçok kez daha orgazma ulaşabilirler. </a:t>
            </a:r>
          </a:p>
          <a:p>
            <a:pPr eaLnBrk="1" hangingPunct="1">
              <a:lnSpc>
                <a:spcPct val="90000"/>
              </a:lnSpc>
            </a:pPr>
            <a:r>
              <a:rPr lang="tr-TR" altLang="tr-TR" sz="2000" dirty="0" smtClean="0"/>
              <a:t>Erkeklerde ise orgazmı takiben ikinci bir orgazm oluşabilmesi için yumuşayan penisin tekrar sertleşmesi için daha fazla uyarıma gereksinim duyulan "</a:t>
            </a:r>
            <a:r>
              <a:rPr lang="tr-TR" altLang="tr-TR" sz="2000" dirty="0" err="1" smtClean="0"/>
              <a:t>refraktör</a:t>
            </a:r>
            <a:r>
              <a:rPr lang="tr-TR" altLang="tr-TR" sz="2000" dirty="0" smtClean="0"/>
              <a:t> dönem" vardır.</a:t>
            </a:r>
            <a:r>
              <a:rPr lang="tr-TR" altLang="tr-TR" sz="2400" dirty="0" smtClean="0"/>
              <a:t> </a:t>
            </a:r>
          </a:p>
        </p:txBody>
      </p:sp>
      <p:sp>
        <p:nvSpPr>
          <p:cNvPr id="25604"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87</a:t>
            </a:fld>
            <a:endParaRPr lang="tr-TR" altLang="tr-T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457200" y="1196752"/>
            <a:ext cx="8229600" cy="4929411"/>
          </a:xfrm>
        </p:spPr>
        <p:txBody>
          <a:bodyPr/>
          <a:lstStyle/>
          <a:p>
            <a:pPr eaLnBrk="1" hangingPunct="1">
              <a:lnSpc>
                <a:spcPct val="80000"/>
              </a:lnSpc>
            </a:pPr>
            <a:r>
              <a:rPr lang="tr-TR" altLang="tr-TR" sz="2000" dirty="0" smtClean="0"/>
              <a:t>Freud vajinal orgazmı olgun bir kadının cinsel yanıtının merkezi kabul etmiştir. Freud kadının cinsel haz almasında penise yanıt  almayı temel olarak görmüş ve vajinal orgazm olmayan pek çok kadına  “nörotik” olduğu gerekçesiyle psikanaliz uygulamıştır. </a:t>
            </a:r>
          </a:p>
          <a:p>
            <a:pPr eaLnBrk="1" hangingPunct="1">
              <a:lnSpc>
                <a:spcPct val="80000"/>
              </a:lnSpc>
            </a:pPr>
            <a:r>
              <a:rPr lang="tr-TR" altLang="tr-TR" sz="2000" dirty="0" err="1" smtClean="0"/>
              <a:t>Masters</a:t>
            </a:r>
            <a:r>
              <a:rPr lang="tr-TR" altLang="tr-TR" sz="2000" dirty="0" smtClean="0"/>
              <a:t> ve Johnson ise kadın orgazmının temel olarak </a:t>
            </a:r>
            <a:r>
              <a:rPr lang="tr-TR" altLang="tr-TR" sz="2000" dirty="0" err="1" smtClean="0"/>
              <a:t>klitoral</a:t>
            </a:r>
            <a:r>
              <a:rPr lang="tr-TR" altLang="tr-TR" sz="2000" dirty="0" smtClean="0"/>
              <a:t> olduğunu söylemiştir. </a:t>
            </a:r>
            <a:r>
              <a:rPr lang="tr-TR" altLang="tr-TR" sz="2000" dirty="0" err="1" smtClean="0"/>
              <a:t>MJ’a</a:t>
            </a:r>
            <a:r>
              <a:rPr lang="tr-TR" altLang="tr-TR" sz="2000" dirty="0" smtClean="0"/>
              <a:t> göre cinsel ilişki sırasında bile kadın, penisin  </a:t>
            </a:r>
            <a:r>
              <a:rPr lang="tr-TR" altLang="tr-TR" sz="2000" dirty="0" err="1" smtClean="0"/>
              <a:t>klitoral</a:t>
            </a:r>
            <a:r>
              <a:rPr lang="tr-TR" altLang="tr-TR" sz="2000" dirty="0" smtClean="0"/>
              <a:t> baslığa karşı olan sürtünmesi veya </a:t>
            </a:r>
            <a:r>
              <a:rPr lang="tr-TR" altLang="tr-TR" sz="2000" dirty="0" err="1" smtClean="0"/>
              <a:t>pelvisin</a:t>
            </a:r>
            <a:r>
              <a:rPr lang="tr-TR" altLang="tr-TR" sz="2000" dirty="0" smtClean="0"/>
              <a:t> çekilmesi (traksiyon) sonucu </a:t>
            </a:r>
            <a:r>
              <a:rPr lang="tr-TR" altLang="tr-TR" sz="2000" dirty="0" smtClean="0">
                <a:solidFill>
                  <a:srgbClr val="000000"/>
                </a:solidFill>
              </a:rPr>
              <a:t>orgazm olur.</a:t>
            </a:r>
          </a:p>
          <a:p>
            <a:pPr eaLnBrk="1" hangingPunct="1">
              <a:lnSpc>
                <a:spcPct val="80000"/>
              </a:lnSpc>
            </a:pPr>
            <a:r>
              <a:rPr lang="tr-TR" altLang="tr-TR" sz="2000" dirty="0" smtClean="0"/>
              <a:t>Kadın orgazmını pek çok şekilde sınıflandıranlar vardır. Bunlardan birisi kadında orgazmı </a:t>
            </a:r>
            <a:r>
              <a:rPr lang="tr-TR" altLang="tr-TR" sz="2000" dirty="0" err="1" smtClean="0"/>
              <a:t>klitoral</a:t>
            </a:r>
            <a:r>
              <a:rPr lang="tr-TR" altLang="tr-TR" sz="2000" dirty="0" smtClean="0"/>
              <a:t> ve </a:t>
            </a:r>
            <a:r>
              <a:rPr lang="tr-TR" altLang="tr-TR" sz="2000" dirty="0" err="1" smtClean="0"/>
              <a:t>pelvik</a:t>
            </a:r>
            <a:r>
              <a:rPr lang="tr-TR" altLang="tr-TR" sz="2000" dirty="0" smtClean="0"/>
              <a:t> olarak iki gruba ayırmaktır. </a:t>
            </a:r>
          </a:p>
          <a:p>
            <a:pPr lvl="1" eaLnBrk="1" hangingPunct="1">
              <a:lnSpc>
                <a:spcPct val="80000"/>
              </a:lnSpc>
            </a:pPr>
            <a:r>
              <a:rPr lang="tr-TR" altLang="tr-TR" sz="2000" dirty="0" err="1" smtClean="0"/>
              <a:t>Klitoral</a:t>
            </a:r>
            <a:r>
              <a:rPr lang="tr-TR" altLang="tr-TR" sz="2000" dirty="0" smtClean="0"/>
              <a:t> orgazm klitoris  ve çevreleyen dokunun direk uyarılması sonucu oluşur. </a:t>
            </a:r>
          </a:p>
          <a:p>
            <a:pPr lvl="1" eaLnBrk="1" hangingPunct="1">
              <a:lnSpc>
                <a:spcPct val="80000"/>
              </a:lnSpc>
            </a:pPr>
            <a:r>
              <a:rPr lang="tr-TR" altLang="tr-TR" sz="2000" dirty="0" err="1" smtClean="0"/>
              <a:t>Pelvik</a:t>
            </a:r>
            <a:r>
              <a:rPr lang="tr-TR" altLang="tr-TR" sz="2000" dirty="0" smtClean="0"/>
              <a:t> orgazm  ise G-noktası orgazmını içerir ve  </a:t>
            </a:r>
            <a:r>
              <a:rPr lang="tr-TR" altLang="tr-TR" sz="2000" dirty="0" err="1" smtClean="0"/>
              <a:t>serviks</a:t>
            </a:r>
            <a:r>
              <a:rPr lang="tr-TR" altLang="tr-TR" sz="2000" dirty="0" smtClean="0"/>
              <a:t>, vajina ön duvarı veya her ikisine olan basınçla oluşur. </a:t>
            </a:r>
          </a:p>
          <a:p>
            <a:pPr lvl="1" eaLnBrk="1" hangingPunct="1">
              <a:lnSpc>
                <a:spcPct val="80000"/>
              </a:lnSpc>
            </a:pPr>
            <a:r>
              <a:rPr lang="tr-TR" altLang="tr-TR" sz="2000" dirty="0" smtClean="0"/>
              <a:t>Orgazm bu ikisinin   kombinasyonu seklinde de olabilir.</a:t>
            </a:r>
          </a:p>
          <a:p>
            <a:pPr eaLnBrk="1" hangingPunct="1">
              <a:lnSpc>
                <a:spcPct val="80000"/>
              </a:lnSpc>
            </a:pPr>
            <a:endParaRPr lang="tr-TR" altLang="tr-TR" sz="2000" dirty="0" smtClean="0"/>
          </a:p>
        </p:txBody>
      </p:sp>
      <p:sp>
        <p:nvSpPr>
          <p:cNvPr id="26628"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88</a:t>
            </a:fld>
            <a:endParaRPr lang="tr-TR" altLang="tr-T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solidFill>
            <a:srgbClr val="FF0000"/>
          </a:solidFill>
        </p:spPr>
        <p:txBody>
          <a:bodyPr/>
          <a:lstStyle/>
          <a:p>
            <a:pPr eaLnBrk="1" hangingPunct="1"/>
            <a:r>
              <a:rPr lang="tr-TR" altLang="tr-TR" sz="4000" b="1" dirty="0" smtClean="0">
                <a:solidFill>
                  <a:srgbClr val="0070C0"/>
                </a:solidFill>
              </a:rPr>
              <a:t>Erkek Cinsel Anatomi ve Fizyolojisi</a:t>
            </a:r>
          </a:p>
        </p:txBody>
      </p:sp>
      <p:sp>
        <p:nvSpPr>
          <p:cNvPr id="27653"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89</a:t>
            </a:fld>
            <a:endParaRPr lang="tr-TR" altLang="tr-T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916832"/>
            <a:ext cx="6889750"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332656"/>
            <a:ext cx="5338936" cy="5865515"/>
          </a:xfrm>
        </p:spPr>
        <p:txBody>
          <a:bodyPr/>
          <a:lstStyle/>
          <a:p>
            <a:endParaRPr lang="tr-TR" sz="2000" b="1" dirty="0" smtClean="0">
              <a:solidFill>
                <a:srgbClr val="202122"/>
              </a:solidFill>
            </a:endParaRPr>
          </a:p>
          <a:p>
            <a:endParaRPr lang="tr-TR" sz="2000" b="1" dirty="0" smtClean="0">
              <a:solidFill>
                <a:srgbClr val="202122"/>
              </a:solidFill>
            </a:endParaRPr>
          </a:p>
          <a:p>
            <a:endParaRPr lang="tr-TR" sz="2000" b="1" dirty="0">
              <a:solidFill>
                <a:srgbClr val="202122"/>
              </a:solidFill>
            </a:endParaRPr>
          </a:p>
          <a:p>
            <a:endParaRPr lang="tr-TR" sz="2000" b="1" dirty="0" smtClean="0">
              <a:solidFill>
                <a:srgbClr val="202122"/>
              </a:solidFill>
            </a:endParaRPr>
          </a:p>
          <a:p>
            <a:r>
              <a:rPr lang="tr-TR" sz="2000" b="1" dirty="0" smtClean="0">
                <a:solidFill>
                  <a:srgbClr val="202122"/>
                </a:solidFill>
              </a:rPr>
              <a:t>Meni</a:t>
            </a:r>
            <a:r>
              <a:rPr lang="tr-TR" sz="2000" dirty="0">
                <a:solidFill>
                  <a:srgbClr val="202122"/>
                </a:solidFill>
              </a:rPr>
              <a:t>, </a:t>
            </a:r>
            <a:r>
              <a:rPr lang="tr-TR" sz="2000" b="1" dirty="0">
                <a:solidFill>
                  <a:srgbClr val="202122"/>
                </a:solidFill>
              </a:rPr>
              <a:t>semen</a:t>
            </a:r>
            <a:r>
              <a:rPr lang="tr-TR" sz="2000" dirty="0">
                <a:solidFill>
                  <a:srgbClr val="202122"/>
                </a:solidFill>
              </a:rPr>
              <a:t> veya </a:t>
            </a:r>
            <a:r>
              <a:rPr lang="tr-TR" sz="2000" b="1" dirty="0">
                <a:solidFill>
                  <a:srgbClr val="202122"/>
                </a:solidFill>
              </a:rPr>
              <a:t>er suyu</a:t>
            </a:r>
            <a:r>
              <a:rPr lang="tr-TR" sz="2000" dirty="0">
                <a:solidFill>
                  <a:srgbClr val="202122"/>
                </a:solidFill>
              </a:rPr>
              <a:t>, erkek üreme sisteminde </a:t>
            </a:r>
            <a:r>
              <a:rPr lang="tr-TR" sz="2000" dirty="0" err="1">
                <a:solidFill>
                  <a:srgbClr val="202122"/>
                </a:solidFill>
              </a:rPr>
              <a:t>ejakülasyon</a:t>
            </a:r>
            <a:r>
              <a:rPr lang="tr-TR" sz="2000" dirty="0">
                <a:solidFill>
                  <a:srgbClr val="202122"/>
                </a:solidFill>
              </a:rPr>
              <a:t> (boşalma) sırasında penisten çıkan, içerisinde erkek üreme hücresi olan spermleri bulunduran beyaz, yoğun ve hafif yapışkan bir sıvıdır.</a:t>
            </a:r>
          </a:p>
          <a:p>
            <a:r>
              <a:rPr lang="tr-TR" sz="2000" dirty="0" smtClean="0">
                <a:solidFill>
                  <a:srgbClr val="202122"/>
                </a:solidFill>
              </a:rPr>
              <a:t>Cinsel </a:t>
            </a:r>
            <a:r>
              <a:rPr lang="tr-TR" sz="2000" dirty="0">
                <a:solidFill>
                  <a:srgbClr val="202122"/>
                </a:solidFill>
              </a:rPr>
              <a:t>birleşme sırasında meni sıvısı, ilgili adalelerin kasılması sonucunda  boşalma ile birlikte vajinanın içine bırakılır.</a:t>
            </a:r>
          </a:p>
          <a:p>
            <a:r>
              <a:rPr lang="tr-TR" sz="2000" dirty="0" smtClean="0">
                <a:solidFill>
                  <a:srgbClr val="202122"/>
                </a:solidFill>
              </a:rPr>
              <a:t>Meninin </a:t>
            </a:r>
            <a:r>
              <a:rPr lang="tr-TR" sz="2000" dirty="0">
                <a:solidFill>
                  <a:srgbClr val="202122"/>
                </a:solidFill>
              </a:rPr>
              <a:t>kendine has yapışkan bir yapısı, rengi ve yoğunluğu vardır.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90</a:t>
            </a:fld>
            <a:endParaRPr lang="tr-TR" altLang="tr-TR"/>
          </a:p>
        </p:txBody>
      </p:sp>
      <p:pic>
        <p:nvPicPr>
          <p:cNvPr id="17410" name="Picture 2" descr="C:\Users\Altan Doğan\Desktop\Semen-sper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132856"/>
            <a:ext cx="3429000" cy="321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33932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dirty="0" smtClean="0"/>
              <a:t>Meni</a:t>
            </a:r>
            <a:r>
              <a:rPr lang="tr-TR" sz="2000" dirty="0"/>
              <a:t>, üreme amacıyla </a:t>
            </a:r>
            <a:r>
              <a:rPr lang="tr-TR" sz="2000" dirty="0" err="1"/>
              <a:t>spermatozoidlerin</a:t>
            </a:r>
            <a:r>
              <a:rPr lang="tr-TR" sz="2000" dirty="0"/>
              <a:t> kadın üreme sistemi içerisine taşınmasını sağlayan taşıyıcı bir sıvıdır. İşte meni hakkında bazı temel bilgiler:</a:t>
            </a:r>
          </a:p>
          <a:p>
            <a:pPr marL="0" indent="0">
              <a:buNone/>
            </a:pPr>
            <a:r>
              <a:rPr lang="tr-TR" sz="2000" b="1" dirty="0"/>
              <a:t>1. Bileşenler</a:t>
            </a:r>
          </a:p>
          <a:p>
            <a:pPr marL="0" indent="0">
              <a:buNone/>
            </a:pPr>
            <a:r>
              <a:rPr lang="tr-TR" sz="2000" b="1" dirty="0" err="1"/>
              <a:t>Spermatozoidler</a:t>
            </a:r>
            <a:r>
              <a:rPr lang="tr-TR" sz="2000" b="1" dirty="0"/>
              <a:t>:</a:t>
            </a:r>
            <a:r>
              <a:rPr lang="tr-TR" sz="2000" dirty="0"/>
              <a:t> Meninin sadece küçük bir kısmını oluşturur. Her boşalmada yaklaşık 15 milyon ile 200 milyon arasında sperm bulunabilir</a:t>
            </a:r>
            <a:r>
              <a:rPr lang="tr-TR" sz="2000" dirty="0" smtClean="0"/>
              <a:t>.</a:t>
            </a:r>
            <a:endParaRPr lang="tr-TR" sz="2000" dirty="0"/>
          </a:p>
          <a:p>
            <a:pPr marL="0" indent="0">
              <a:buNone/>
            </a:pPr>
            <a:r>
              <a:rPr lang="tr-TR" sz="2000" b="1" dirty="0"/>
              <a:t>Semen Plazması:</a:t>
            </a:r>
            <a:r>
              <a:rPr lang="tr-TR" sz="2000" dirty="0"/>
              <a:t> Meninin büyük bir kısmını oluşturan sıvıdır ve çeşitli besin maddeleri, hormonlar, enzimler ve diğer kimyasalları içerir.</a:t>
            </a:r>
          </a:p>
          <a:p>
            <a:pPr marL="0" indent="0">
              <a:buNone/>
            </a:pPr>
            <a:r>
              <a:rPr lang="tr-TR" sz="2000" dirty="0"/>
              <a:t/>
            </a:r>
            <a:br>
              <a:rPr lang="tr-TR" sz="2000" dirty="0"/>
            </a:br>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91</a:t>
            </a:fld>
            <a:endParaRPr lang="tr-TR" altLang="tr-TR"/>
          </a:p>
        </p:txBody>
      </p:sp>
    </p:spTree>
    <p:extLst>
      <p:ext uri="{BB962C8B-B14F-4D97-AF65-F5344CB8AC3E}">
        <p14:creationId xmlns:p14="http://schemas.microsoft.com/office/powerpoint/2010/main" val="5158605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solidFill>
            <a:schemeClr val="accent1"/>
          </a:solidFill>
        </p:spPr>
        <p:txBody>
          <a:bodyPr/>
          <a:lstStyle/>
          <a:p>
            <a:pPr marL="0" indent="0">
              <a:buNone/>
            </a:pPr>
            <a:r>
              <a:rPr lang="tr-TR" sz="1200" dirty="0"/>
              <a:t>Meni içinde bulunan başlıca biyokimyasallar şunlardır:</a:t>
            </a:r>
          </a:p>
          <a:p>
            <a:pPr marL="0" indent="0">
              <a:buNone/>
            </a:pPr>
            <a:r>
              <a:rPr lang="tr-TR" sz="1200" b="1" dirty="0"/>
              <a:t>1. </a:t>
            </a:r>
            <a:r>
              <a:rPr lang="tr-TR" sz="1200" b="1" dirty="0" err="1"/>
              <a:t>Fruktoz</a:t>
            </a:r>
            <a:r>
              <a:rPr lang="tr-TR" sz="1200" b="1" dirty="0"/>
              <a:t> ve Diğer Şekerler</a:t>
            </a:r>
          </a:p>
          <a:p>
            <a:pPr marL="0" indent="0">
              <a:buNone/>
            </a:pPr>
            <a:r>
              <a:rPr lang="tr-TR" sz="1200" dirty="0" err="1"/>
              <a:t>Fruktoz</a:t>
            </a:r>
            <a:r>
              <a:rPr lang="tr-TR" sz="1200" dirty="0"/>
              <a:t>, </a:t>
            </a:r>
            <a:r>
              <a:rPr lang="tr-TR" sz="1200" dirty="0" err="1"/>
              <a:t>spermatozoidler</a:t>
            </a:r>
            <a:r>
              <a:rPr lang="tr-TR" sz="1200" dirty="0"/>
              <a:t> için bir enerji kaynağı olarak hizmet eder. </a:t>
            </a:r>
            <a:r>
              <a:rPr lang="tr-TR" sz="1200" dirty="0" err="1"/>
              <a:t>Seminal</a:t>
            </a:r>
            <a:r>
              <a:rPr lang="tr-TR" sz="1200" dirty="0"/>
              <a:t> veziküller tarafından salgılanır ve meninin ana enerji kaynağıdır.</a:t>
            </a:r>
          </a:p>
          <a:p>
            <a:pPr marL="0" indent="0">
              <a:buNone/>
            </a:pPr>
            <a:r>
              <a:rPr lang="tr-TR" sz="1200" dirty="0" err="1"/>
              <a:t>Glukoz</a:t>
            </a:r>
            <a:r>
              <a:rPr lang="tr-TR" sz="1200" dirty="0"/>
              <a:t> ve diğer basit şekerler de enerji sağlamaya yardımcı olur.</a:t>
            </a:r>
          </a:p>
          <a:p>
            <a:pPr marL="0" indent="0">
              <a:buNone/>
            </a:pPr>
            <a:r>
              <a:rPr lang="tr-TR" sz="1200" b="1" dirty="0"/>
              <a:t>2. Amino Asitler</a:t>
            </a:r>
          </a:p>
          <a:p>
            <a:pPr marL="0" indent="0">
              <a:buNone/>
            </a:pPr>
            <a:r>
              <a:rPr lang="tr-TR" sz="1200" dirty="0"/>
              <a:t>Amino asitler, </a:t>
            </a:r>
            <a:r>
              <a:rPr lang="tr-TR" sz="1200" dirty="0" err="1"/>
              <a:t>spermatozoidlerin</a:t>
            </a:r>
            <a:r>
              <a:rPr lang="tr-TR" sz="1200" dirty="0"/>
              <a:t> yapı taşlarıdır ve onların fonksiyonu için gerekli olan protein sentezinde rol oynarlar.</a:t>
            </a:r>
          </a:p>
          <a:p>
            <a:pPr marL="0" indent="0">
              <a:buNone/>
            </a:pPr>
            <a:r>
              <a:rPr lang="tr-TR" sz="1200" b="1" dirty="0"/>
              <a:t>3. Enzimler</a:t>
            </a:r>
          </a:p>
          <a:p>
            <a:pPr marL="0" indent="0">
              <a:buNone/>
            </a:pPr>
            <a:r>
              <a:rPr lang="tr-TR" sz="1200" dirty="0" err="1"/>
              <a:t>Hiyalüronidaz</a:t>
            </a:r>
            <a:r>
              <a:rPr lang="tr-TR" sz="1200" dirty="0"/>
              <a:t> gibi enzimler, </a:t>
            </a:r>
            <a:r>
              <a:rPr lang="tr-TR" sz="1200" dirty="0" err="1"/>
              <a:t>spermatozoidlerin</a:t>
            </a:r>
            <a:r>
              <a:rPr lang="tr-TR" sz="1200" dirty="0"/>
              <a:t> yumurta hücresi zarını geçmesine yardımcı olur.</a:t>
            </a:r>
          </a:p>
          <a:p>
            <a:pPr marL="0" indent="0">
              <a:buNone/>
            </a:pPr>
            <a:r>
              <a:rPr lang="tr-TR" sz="1200" dirty="0" err="1"/>
              <a:t>Prostaglandinler</a:t>
            </a:r>
            <a:r>
              <a:rPr lang="tr-TR" sz="1200" dirty="0"/>
              <a:t>, kadın üreme sistemindeki düz kasların gevşemesine yardımcı olarak </a:t>
            </a:r>
            <a:r>
              <a:rPr lang="tr-TR" sz="1200" dirty="0" err="1"/>
              <a:t>spermatozoidlerin</a:t>
            </a:r>
            <a:r>
              <a:rPr lang="tr-TR" sz="1200" dirty="0"/>
              <a:t> ilerlemesini kolaylaştırır.</a:t>
            </a:r>
          </a:p>
          <a:p>
            <a:pPr marL="0" indent="0">
              <a:buNone/>
            </a:pPr>
            <a:r>
              <a:rPr lang="tr-TR" sz="1200" dirty="0"/>
              <a:t>Asit </a:t>
            </a:r>
            <a:r>
              <a:rPr lang="tr-TR" sz="1200" dirty="0" err="1"/>
              <a:t>fosfataz</a:t>
            </a:r>
            <a:r>
              <a:rPr lang="tr-TR" sz="1200" dirty="0"/>
              <a:t>, </a:t>
            </a:r>
            <a:r>
              <a:rPr lang="tr-TR" sz="1200" dirty="0" err="1"/>
              <a:t>semenogelinin</a:t>
            </a:r>
            <a:r>
              <a:rPr lang="tr-TR" sz="1200" dirty="0"/>
              <a:t> çözünürlüğünü artırır ve meninin sıvılaşmasına yardımcı olur</a:t>
            </a:r>
            <a:r>
              <a:rPr lang="tr-TR" sz="1200" dirty="0" smtClean="0"/>
              <a:t>.</a:t>
            </a:r>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92</a:t>
            </a:fld>
            <a:endParaRPr lang="tr-TR" altLang="tr-TR"/>
          </a:p>
        </p:txBody>
      </p:sp>
    </p:spTree>
    <p:extLst>
      <p:ext uri="{BB962C8B-B14F-4D97-AF65-F5344CB8AC3E}">
        <p14:creationId xmlns:p14="http://schemas.microsoft.com/office/powerpoint/2010/main" val="21558146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solidFill>
            <a:schemeClr val="accent1"/>
          </a:solidFill>
        </p:spPr>
        <p:txBody>
          <a:bodyPr/>
          <a:lstStyle/>
          <a:p>
            <a:pPr marL="0" indent="0">
              <a:buNone/>
            </a:pPr>
            <a:r>
              <a:rPr lang="tr-TR" sz="1200" b="1" dirty="0"/>
              <a:t>4. Hormonlar</a:t>
            </a:r>
          </a:p>
          <a:p>
            <a:pPr marL="0" indent="0">
              <a:buNone/>
            </a:pPr>
            <a:r>
              <a:rPr lang="tr-TR" sz="1200" dirty="0"/>
              <a:t>Testosteron ve diğer </a:t>
            </a:r>
            <a:r>
              <a:rPr lang="tr-TR" sz="1200" dirty="0" err="1"/>
              <a:t>androjenler</a:t>
            </a:r>
            <a:r>
              <a:rPr lang="tr-TR" sz="1200" dirty="0"/>
              <a:t>, meni içinde küçük miktarlarda bulunur ve üreme sistemini etkileyebilirler.</a:t>
            </a:r>
          </a:p>
          <a:p>
            <a:pPr marL="0" indent="0">
              <a:buNone/>
            </a:pPr>
            <a:r>
              <a:rPr lang="tr-TR" sz="1200" b="1" dirty="0"/>
              <a:t>5. Vitaminler ve Antioksidanlar</a:t>
            </a:r>
          </a:p>
          <a:p>
            <a:pPr marL="0" indent="0">
              <a:buNone/>
            </a:pPr>
            <a:r>
              <a:rPr lang="tr-TR" sz="1200" dirty="0"/>
              <a:t>C vitamini (</a:t>
            </a:r>
            <a:r>
              <a:rPr lang="tr-TR" sz="1200" dirty="0" err="1"/>
              <a:t>askorbik</a:t>
            </a:r>
            <a:r>
              <a:rPr lang="tr-TR" sz="1200" dirty="0"/>
              <a:t> asit) ve E vitamini gibi antioksidanlar, </a:t>
            </a:r>
            <a:r>
              <a:rPr lang="tr-TR" sz="1200" dirty="0" err="1"/>
              <a:t>spermatozoidleri</a:t>
            </a:r>
            <a:r>
              <a:rPr lang="tr-TR" sz="1200" dirty="0"/>
              <a:t> </a:t>
            </a:r>
            <a:r>
              <a:rPr lang="tr-TR" sz="1200" dirty="0" err="1"/>
              <a:t>oksidatif</a:t>
            </a:r>
            <a:r>
              <a:rPr lang="tr-TR" sz="1200" dirty="0"/>
              <a:t> stresten korur ve DNA hasarını önlemeye yardımcı olur.</a:t>
            </a:r>
          </a:p>
          <a:p>
            <a:pPr marL="0" indent="0">
              <a:buNone/>
            </a:pPr>
            <a:r>
              <a:rPr lang="tr-TR" sz="1200" b="1" dirty="0"/>
              <a:t>6. Mineraller</a:t>
            </a:r>
          </a:p>
          <a:p>
            <a:pPr marL="0" indent="0">
              <a:buNone/>
            </a:pPr>
            <a:r>
              <a:rPr lang="tr-TR" sz="1200" dirty="0"/>
              <a:t>Çinko, </a:t>
            </a:r>
            <a:r>
              <a:rPr lang="tr-TR" sz="1200" dirty="0" err="1"/>
              <a:t>spermatozoidlerin</a:t>
            </a:r>
            <a:r>
              <a:rPr lang="tr-TR" sz="1200" dirty="0"/>
              <a:t> sağlığı ve DNA bütünlüğü için önemlidir ve meninin viskozitesini artırır.</a:t>
            </a:r>
          </a:p>
          <a:p>
            <a:pPr marL="0" indent="0">
              <a:buNone/>
            </a:pPr>
            <a:r>
              <a:rPr lang="tr-TR" sz="1200" dirty="0"/>
              <a:t>Selenyum, </a:t>
            </a:r>
            <a:r>
              <a:rPr lang="tr-TR" sz="1200" dirty="0" err="1"/>
              <a:t>spermatozoidlerin</a:t>
            </a:r>
            <a:r>
              <a:rPr lang="tr-TR" sz="1200" dirty="0"/>
              <a:t> hareketliliğini artıran önemli bir antioksidandır.</a:t>
            </a:r>
          </a:p>
          <a:p>
            <a:pPr marL="0" indent="0">
              <a:buNone/>
            </a:pPr>
            <a:r>
              <a:rPr lang="tr-TR" sz="1200" b="1" dirty="0"/>
              <a:t>7. </a:t>
            </a:r>
            <a:r>
              <a:rPr lang="tr-TR" sz="1200" b="1" dirty="0" err="1"/>
              <a:t>İmmünomodülatörler</a:t>
            </a:r>
            <a:endParaRPr lang="tr-TR" sz="1200" b="1" dirty="0"/>
          </a:p>
          <a:p>
            <a:pPr marL="0" indent="0">
              <a:buNone/>
            </a:pPr>
            <a:r>
              <a:rPr lang="tr-TR" sz="1200" dirty="0" err="1"/>
              <a:t>Seminal</a:t>
            </a:r>
            <a:r>
              <a:rPr lang="tr-TR" sz="1200" dirty="0"/>
              <a:t> plazma, </a:t>
            </a:r>
            <a:r>
              <a:rPr lang="tr-TR" sz="1200" dirty="0" err="1"/>
              <a:t>immün</a:t>
            </a:r>
            <a:r>
              <a:rPr lang="tr-TR" sz="1200" dirty="0"/>
              <a:t> sistem tepkilerini modüle eden çeşitli faktörler içerir. Bu, </a:t>
            </a:r>
            <a:r>
              <a:rPr lang="tr-TR" sz="1200" dirty="0" err="1"/>
              <a:t>spermatozoidlerin</a:t>
            </a:r>
            <a:r>
              <a:rPr lang="tr-TR" sz="1200" dirty="0"/>
              <a:t> kadın üreme sisteminde </a:t>
            </a:r>
            <a:r>
              <a:rPr lang="tr-TR" sz="1200" dirty="0" err="1"/>
              <a:t>immün</a:t>
            </a:r>
            <a:r>
              <a:rPr lang="tr-TR" sz="1200" dirty="0"/>
              <a:t> ataktan korunmasına yardımcı olur.</a:t>
            </a:r>
          </a:p>
          <a:p>
            <a:pPr marL="0" indent="0">
              <a:buNone/>
            </a:pPr>
            <a:r>
              <a:rPr lang="tr-TR" sz="1200" b="1" dirty="0"/>
              <a:t>8. </a:t>
            </a:r>
            <a:r>
              <a:rPr lang="tr-TR" sz="1200" b="1" dirty="0" err="1"/>
              <a:t>Buförler</a:t>
            </a:r>
            <a:endParaRPr lang="tr-TR" sz="1200" b="1" dirty="0"/>
          </a:p>
          <a:p>
            <a:pPr marL="0" indent="0">
              <a:buNone/>
            </a:pPr>
            <a:r>
              <a:rPr lang="tr-TR" sz="1200" dirty="0"/>
              <a:t>Meni, asidik vajinal ortama karşı bir tampon görevi görür ve </a:t>
            </a:r>
            <a:r>
              <a:rPr lang="tr-TR" sz="1200" dirty="0" err="1"/>
              <a:t>spermatozoidlerin</a:t>
            </a:r>
            <a:r>
              <a:rPr lang="tr-TR" sz="1200" dirty="0"/>
              <a:t> hayatta kalmasını sağlamak için </a:t>
            </a:r>
            <a:r>
              <a:rPr lang="tr-TR" sz="1200" dirty="0" err="1"/>
              <a:t>pH'ı</a:t>
            </a:r>
            <a:r>
              <a:rPr lang="tr-TR" sz="1200" dirty="0"/>
              <a:t> nötralize eder.</a:t>
            </a:r>
          </a:p>
          <a:p>
            <a:pPr marL="0" indent="0">
              <a:buNone/>
            </a:pPr>
            <a:r>
              <a:rPr lang="tr-TR" sz="1200" dirty="0"/>
              <a:t>Bu bileşenlerin her biri, meninin karmaşık bir biyokimyasal karışım olduğunu ve çok sayıda işlevi desteklediğini göstermektedir. </a:t>
            </a:r>
            <a:r>
              <a:rPr lang="tr-TR" sz="1200" dirty="0" err="1"/>
              <a:t>Spermatozoidlerin</a:t>
            </a:r>
            <a:r>
              <a:rPr lang="tr-TR" sz="1200" dirty="0"/>
              <a:t> beslenmesi, korunması ve kadın üreme sistemi içindeki hareketliliği, meninin bu çeşitlilikteki bileşenler sayesinde mümkün olmaktadır.</a:t>
            </a:r>
          </a:p>
          <a:p>
            <a:pPr marL="0" indent="0">
              <a:buNone/>
            </a:pPr>
            <a:endParaRPr lang="tr-TR" sz="1200" dirty="0"/>
          </a:p>
          <a:p>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93</a:t>
            </a:fld>
            <a:endParaRPr lang="tr-TR" altLang="tr-TR"/>
          </a:p>
        </p:txBody>
      </p:sp>
    </p:spTree>
    <p:extLst>
      <p:ext uri="{BB962C8B-B14F-4D97-AF65-F5344CB8AC3E}">
        <p14:creationId xmlns:p14="http://schemas.microsoft.com/office/powerpoint/2010/main" val="28409881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a:solidFill>
                  <a:srgbClr val="000000"/>
                </a:solidFill>
              </a:rPr>
              <a:t>2. Üretim Yerleri</a:t>
            </a:r>
          </a:p>
          <a:p>
            <a:pPr marL="0" lvl="0" indent="0">
              <a:buNone/>
            </a:pPr>
            <a:r>
              <a:rPr lang="tr-TR" sz="2000" dirty="0">
                <a:solidFill>
                  <a:srgbClr val="000000"/>
                </a:solidFill>
              </a:rPr>
              <a:t>Meninin bileşenleri, erkek üreme sistemindeki birkaç farklı organdan gelir:</a:t>
            </a:r>
          </a:p>
          <a:p>
            <a:pPr marL="0" lvl="0" indent="0">
              <a:buNone/>
            </a:pPr>
            <a:r>
              <a:rPr lang="tr-TR" sz="2000" b="1" dirty="0">
                <a:solidFill>
                  <a:srgbClr val="000000"/>
                </a:solidFill>
              </a:rPr>
              <a:t>Testisler:</a:t>
            </a:r>
            <a:r>
              <a:rPr lang="tr-TR" sz="2000" dirty="0">
                <a:solidFill>
                  <a:srgbClr val="000000"/>
                </a:solidFill>
              </a:rPr>
              <a:t> Sperm üretimi burada gerçekleşir.</a:t>
            </a:r>
          </a:p>
          <a:p>
            <a:pPr marL="0" lvl="0" indent="0">
              <a:buNone/>
            </a:pPr>
            <a:r>
              <a:rPr lang="tr-TR" sz="2000" b="1" dirty="0" err="1">
                <a:solidFill>
                  <a:srgbClr val="000000"/>
                </a:solidFill>
              </a:rPr>
              <a:t>Vas</a:t>
            </a:r>
            <a:r>
              <a:rPr lang="tr-TR" sz="2000" b="1" dirty="0">
                <a:solidFill>
                  <a:srgbClr val="000000"/>
                </a:solidFill>
              </a:rPr>
              <a:t> </a:t>
            </a:r>
            <a:r>
              <a:rPr lang="tr-TR" sz="2000" b="1" dirty="0" err="1">
                <a:solidFill>
                  <a:srgbClr val="000000"/>
                </a:solidFill>
              </a:rPr>
              <a:t>Deferens</a:t>
            </a:r>
            <a:r>
              <a:rPr lang="tr-TR" sz="2000" b="1" dirty="0">
                <a:solidFill>
                  <a:srgbClr val="000000"/>
                </a:solidFill>
              </a:rPr>
              <a:t>:</a:t>
            </a:r>
            <a:r>
              <a:rPr lang="tr-TR" sz="2000" dirty="0">
                <a:solidFill>
                  <a:srgbClr val="000000"/>
                </a:solidFill>
              </a:rPr>
              <a:t> Sperm, testislerden </a:t>
            </a:r>
            <a:r>
              <a:rPr lang="tr-TR" sz="2000" dirty="0" err="1">
                <a:solidFill>
                  <a:srgbClr val="000000"/>
                </a:solidFill>
              </a:rPr>
              <a:t>ejakülasyon</a:t>
            </a:r>
            <a:r>
              <a:rPr lang="tr-TR" sz="2000" dirty="0">
                <a:solidFill>
                  <a:srgbClr val="000000"/>
                </a:solidFill>
              </a:rPr>
              <a:t> sırasında boşaltılmak üzere buradan geçer.</a:t>
            </a:r>
          </a:p>
          <a:p>
            <a:pPr marL="0" lvl="0" indent="0">
              <a:buNone/>
            </a:pPr>
            <a:r>
              <a:rPr lang="tr-TR" sz="2000" b="1" dirty="0">
                <a:solidFill>
                  <a:srgbClr val="000000"/>
                </a:solidFill>
              </a:rPr>
              <a:t>Prostat Bezleri:</a:t>
            </a:r>
            <a:r>
              <a:rPr lang="tr-TR" sz="2000" dirty="0">
                <a:solidFill>
                  <a:srgbClr val="000000"/>
                </a:solidFill>
              </a:rPr>
              <a:t> Meni sıvısının önemli bir kısmını sağlayan prostat sıvısı buradan gelir.</a:t>
            </a:r>
          </a:p>
          <a:p>
            <a:pPr marL="0" lvl="0" indent="0">
              <a:buNone/>
            </a:pPr>
            <a:r>
              <a:rPr lang="tr-TR" sz="2000" b="1" dirty="0" err="1">
                <a:solidFill>
                  <a:srgbClr val="000000"/>
                </a:solidFill>
              </a:rPr>
              <a:t>Seminal</a:t>
            </a:r>
            <a:r>
              <a:rPr lang="tr-TR" sz="2000" b="1" dirty="0">
                <a:solidFill>
                  <a:srgbClr val="000000"/>
                </a:solidFill>
              </a:rPr>
              <a:t> veziküller:</a:t>
            </a:r>
            <a:r>
              <a:rPr lang="tr-TR" sz="2000" dirty="0">
                <a:solidFill>
                  <a:srgbClr val="000000"/>
                </a:solidFill>
              </a:rPr>
              <a:t> Bu bezler, </a:t>
            </a:r>
            <a:r>
              <a:rPr lang="tr-TR" sz="2000" dirty="0" err="1">
                <a:solidFill>
                  <a:srgbClr val="000000"/>
                </a:solidFill>
              </a:rPr>
              <a:t>spermatozoidlerin</a:t>
            </a:r>
            <a:r>
              <a:rPr lang="tr-TR" sz="2000" dirty="0">
                <a:solidFill>
                  <a:srgbClr val="000000"/>
                </a:solidFill>
              </a:rPr>
              <a:t> hareketini kolaylaştıran ve besleyen </a:t>
            </a:r>
            <a:r>
              <a:rPr lang="tr-TR" sz="2000" dirty="0" err="1">
                <a:solidFill>
                  <a:srgbClr val="000000"/>
                </a:solidFill>
              </a:rPr>
              <a:t>fruktoz</a:t>
            </a:r>
            <a:r>
              <a:rPr lang="tr-TR" sz="2000" dirty="0">
                <a:solidFill>
                  <a:srgbClr val="000000"/>
                </a:solidFill>
              </a:rPr>
              <a:t> açısından zengin bir sıvı salgılar.</a:t>
            </a:r>
          </a:p>
          <a:p>
            <a:pPr marL="0" lvl="0" indent="0">
              <a:buNone/>
            </a:pPr>
            <a:r>
              <a:rPr lang="tr-TR" sz="2000" b="1" dirty="0" err="1">
                <a:solidFill>
                  <a:srgbClr val="000000"/>
                </a:solidFill>
              </a:rPr>
              <a:t>Bulbouretral</a:t>
            </a:r>
            <a:r>
              <a:rPr lang="tr-TR" sz="2000" b="1" dirty="0">
                <a:solidFill>
                  <a:srgbClr val="000000"/>
                </a:solidFill>
              </a:rPr>
              <a:t> bezler (</a:t>
            </a:r>
            <a:r>
              <a:rPr lang="tr-TR" sz="2000" b="1" dirty="0" err="1">
                <a:solidFill>
                  <a:srgbClr val="000000"/>
                </a:solidFill>
              </a:rPr>
              <a:t>Cowper</a:t>
            </a:r>
            <a:r>
              <a:rPr lang="tr-TR" sz="2000" b="1" dirty="0">
                <a:solidFill>
                  <a:srgbClr val="000000"/>
                </a:solidFill>
              </a:rPr>
              <a:t> bezleri):</a:t>
            </a:r>
            <a:r>
              <a:rPr lang="tr-TR" sz="2000" dirty="0">
                <a:solidFill>
                  <a:srgbClr val="000000"/>
                </a:solidFill>
              </a:rPr>
              <a:t> Cinsel uyarı sırasında salgılanan ve meniye katılan şeffaf bir sıvı üretirler</a:t>
            </a:r>
            <a:r>
              <a:rPr lang="tr-TR" sz="2000" dirty="0" smtClean="0">
                <a:solidFill>
                  <a:srgbClr val="000000"/>
                </a:solidFill>
              </a:rPr>
              <a:t>.</a:t>
            </a:r>
            <a:endParaRPr lang="tr-TR" sz="2000" dirty="0">
              <a:solidFill>
                <a:srgbClr val="000000"/>
              </a:solidFill>
            </a:endParaRP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94</a:t>
            </a:fld>
            <a:endParaRPr lang="tr-TR" altLang="tr-TR"/>
          </a:p>
        </p:txBody>
      </p:sp>
    </p:spTree>
    <p:extLst>
      <p:ext uri="{BB962C8B-B14F-4D97-AF65-F5344CB8AC3E}">
        <p14:creationId xmlns:p14="http://schemas.microsoft.com/office/powerpoint/2010/main" val="32995928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a:solidFill>
                  <a:srgbClr val="000000"/>
                </a:solidFill>
              </a:rPr>
              <a:t>3. Fonksiyonları</a:t>
            </a:r>
          </a:p>
          <a:p>
            <a:pPr marL="0" lvl="0" indent="0">
              <a:buNone/>
            </a:pPr>
            <a:r>
              <a:rPr lang="tr-TR" sz="2000" b="1" dirty="0">
                <a:solidFill>
                  <a:srgbClr val="000000"/>
                </a:solidFill>
              </a:rPr>
              <a:t>Taşıma:</a:t>
            </a:r>
            <a:r>
              <a:rPr lang="tr-TR" sz="2000" dirty="0">
                <a:solidFill>
                  <a:srgbClr val="000000"/>
                </a:solidFill>
              </a:rPr>
              <a:t> Meni, </a:t>
            </a:r>
            <a:r>
              <a:rPr lang="tr-TR" sz="2000" dirty="0" err="1">
                <a:solidFill>
                  <a:srgbClr val="000000"/>
                </a:solidFill>
              </a:rPr>
              <a:t>spermatozoidleri</a:t>
            </a:r>
            <a:r>
              <a:rPr lang="tr-TR" sz="2000" dirty="0">
                <a:solidFill>
                  <a:srgbClr val="000000"/>
                </a:solidFill>
              </a:rPr>
              <a:t> kadın üreme sistemi içerisine taşır.</a:t>
            </a:r>
          </a:p>
          <a:p>
            <a:pPr marL="0" lvl="0" indent="0">
              <a:buNone/>
            </a:pPr>
            <a:r>
              <a:rPr lang="tr-TR" sz="2000" b="1" dirty="0">
                <a:solidFill>
                  <a:srgbClr val="000000"/>
                </a:solidFill>
              </a:rPr>
              <a:t>Besleme:</a:t>
            </a:r>
            <a:r>
              <a:rPr lang="tr-TR" sz="2000" dirty="0">
                <a:solidFill>
                  <a:srgbClr val="000000"/>
                </a:solidFill>
              </a:rPr>
              <a:t> </a:t>
            </a:r>
            <a:r>
              <a:rPr lang="tr-TR" sz="2000" dirty="0" err="1">
                <a:solidFill>
                  <a:srgbClr val="000000"/>
                </a:solidFill>
              </a:rPr>
              <a:t>Spermatozoidlerin</a:t>
            </a:r>
            <a:r>
              <a:rPr lang="tr-TR" sz="2000" dirty="0">
                <a:solidFill>
                  <a:srgbClr val="000000"/>
                </a:solidFill>
              </a:rPr>
              <a:t> hayatta kalması ve hareketi için gerekli besinleri sağlar.</a:t>
            </a:r>
          </a:p>
          <a:p>
            <a:pPr marL="0" lvl="0" indent="0">
              <a:buNone/>
            </a:pPr>
            <a:r>
              <a:rPr lang="tr-TR" sz="2000" b="1" dirty="0">
                <a:solidFill>
                  <a:srgbClr val="000000"/>
                </a:solidFill>
              </a:rPr>
              <a:t>Koruma:</a:t>
            </a:r>
            <a:r>
              <a:rPr lang="tr-TR" sz="2000" dirty="0">
                <a:solidFill>
                  <a:srgbClr val="000000"/>
                </a:solidFill>
              </a:rPr>
              <a:t> </a:t>
            </a:r>
            <a:r>
              <a:rPr lang="tr-TR" sz="2000" dirty="0" err="1">
                <a:solidFill>
                  <a:srgbClr val="000000"/>
                </a:solidFill>
              </a:rPr>
              <a:t>Spermatozoidleri</a:t>
            </a:r>
            <a:r>
              <a:rPr lang="tr-TR" sz="2000" dirty="0">
                <a:solidFill>
                  <a:srgbClr val="000000"/>
                </a:solidFill>
              </a:rPr>
              <a:t> vajinal </a:t>
            </a:r>
            <a:r>
              <a:rPr lang="tr-TR" sz="2000" dirty="0" err="1">
                <a:solidFill>
                  <a:srgbClr val="000000"/>
                </a:solidFill>
              </a:rPr>
              <a:t>asiditenin</a:t>
            </a:r>
            <a:r>
              <a:rPr lang="tr-TR" sz="2000" dirty="0">
                <a:solidFill>
                  <a:srgbClr val="000000"/>
                </a:solidFill>
              </a:rPr>
              <a:t> zararlı etkilerinden korur.</a:t>
            </a:r>
          </a:p>
          <a:p>
            <a:pPr marL="0" lvl="0" indent="0">
              <a:buNone/>
            </a:pPr>
            <a:r>
              <a:rPr lang="tr-TR" sz="2000" b="1" dirty="0">
                <a:solidFill>
                  <a:srgbClr val="000000"/>
                </a:solidFill>
              </a:rPr>
              <a:t>4. Hacim ve Özellikler</a:t>
            </a:r>
          </a:p>
          <a:p>
            <a:pPr marL="0" lvl="0" indent="0">
              <a:buNone/>
            </a:pPr>
            <a:r>
              <a:rPr lang="tr-TR" sz="2000" dirty="0">
                <a:solidFill>
                  <a:srgbClr val="000000"/>
                </a:solidFill>
              </a:rPr>
              <a:t>Her boşalma sırasında ortalama 2 ila 5 ml meni salgılanır.</a:t>
            </a:r>
          </a:p>
          <a:p>
            <a:pPr marL="0" lvl="0" indent="0">
              <a:buNone/>
            </a:pPr>
            <a:r>
              <a:rPr lang="tr-TR" sz="1100" dirty="0">
                <a:solidFill>
                  <a:srgbClr val="000000"/>
                </a:solidFill>
              </a:rPr>
              <a:t>Meni, başlangıçta yapışkan ve </a:t>
            </a:r>
            <a:r>
              <a:rPr lang="tr-TR" sz="1100" dirty="0" err="1">
                <a:solidFill>
                  <a:srgbClr val="000000"/>
                </a:solidFill>
              </a:rPr>
              <a:t>jelatinimsi</a:t>
            </a:r>
            <a:r>
              <a:rPr lang="tr-TR" sz="1100" dirty="0">
                <a:solidFill>
                  <a:srgbClr val="000000"/>
                </a:solidFill>
              </a:rPr>
              <a:t> bir yapıya sahipken, </a:t>
            </a:r>
            <a:r>
              <a:rPr lang="tr-TR" sz="1100" dirty="0" err="1">
                <a:solidFill>
                  <a:srgbClr val="000000"/>
                </a:solidFill>
              </a:rPr>
              <a:t>ejakülasyondan</a:t>
            </a:r>
            <a:r>
              <a:rPr lang="tr-TR" sz="1100" dirty="0">
                <a:solidFill>
                  <a:srgbClr val="000000"/>
                </a:solidFill>
              </a:rPr>
              <a:t> sonraki birkaç dakika içinde sıvılaşır.</a:t>
            </a:r>
          </a:p>
          <a:p>
            <a:pPr marL="0" lvl="0" indent="0">
              <a:buNone/>
            </a:pPr>
            <a:r>
              <a:rPr lang="tr-TR" sz="2000" dirty="0">
                <a:solidFill>
                  <a:srgbClr val="000000"/>
                </a:solidFill>
              </a:rPr>
              <a:t>Meni, erkek üreme sağlığının bir göstergesi olarak da önem taşır. Sperm sayısı, hareketliliği ve morfolojisi gibi faktörler, bir erkeğin üreme kapasitesi hakkında bilgi verebilir. Herhangi bir değişiklik veya anormallik, üreme sağlığı ile ilgili potansiyel sorunların bir işareti olabilir ve bir sağlık profesyoneline danışmayı gerektirebilir.</a:t>
            </a:r>
          </a:p>
          <a:p>
            <a:pPr lvl="0"/>
            <a:endParaRPr lang="tr-TR" dirty="0">
              <a:solidFill>
                <a:srgbClr val="000000"/>
              </a:solidFill>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95</a:t>
            </a:fld>
            <a:endParaRPr lang="tr-TR" altLang="tr-TR"/>
          </a:p>
        </p:txBody>
      </p:sp>
    </p:spTree>
    <p:extLst>
      <p:ext uri="{BB962C8B-B14F-4D97-AF65-F5344CB8AC3E}">
        <p14:creationId xmlns:p14="http://schemas.microsoft.com/office/powerpoint/2010/main" val="3228237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smtClean="0">
                <a:solidFill>
                  <a:srgbClr val="0070C0"/>
                </a:solidFill>
              </a:rPr>
              <a:t>İç Cinsel Organlar</a:t>
            </a:r>
            <a:endParaRPr lang="tr-TR" sz="3200" dirty="0">
              <a:solidFill>
                <a:srgbClr val="0070C0"/>
              </a:solidFill>
            </a:endParaRPr>
          </a:p>
        </p:txBody>
      </p:sp>
      <p:sp>
        <p:nvSpPr>
          <p:cNvPr id="5" name="İçerik Yer Tutucusu 4"/>
          <p:cNvSpPr>
            <a:spLocks noGrp="1"/>
          </p:cNvSpPr>
          <p:nvPr>
            <p:ph sz="half" idx="2"/>
          </p:nvPr>
        </p:nvSpPr>
        <p:spPr>
          <a:xfrm>
            <a:off x="971600" y="1600200"/>
            <a:ext cx="7848872" cy="4525963"/>
          </a:xfrm>
        </p:spPr>
        <p:txBody>
          <a:bodyPr/>
          <a:lstStyle/>
          <a:p>
            <a:pPr marL="0" indent="0">
              <a:buNone/>
            </a:pPr>
            <a:r>
              <a:rPr lang="tr-TR" sz="2000" b="1" dirty="0" smtClean="0">
                <a:solidFill>
                  <a:srgbClr val="202122"/>
                </a:solidFill>
              </a:rPr>
              <a:t>Testisler  (er bezleri</a:t>
            </a:r>
            <a:r>
              <a:rPr lang="tr-TR" sz="2000" dirty="0">
                <a:solidFill>
                  <a:srgbClr val="202122"/>
                </a:solidFill>
              </a:rPr>
              <a:t> </a:t>
            </a:r>
            <a:r>
              <a:rPr lang="tr-TR" sz="2000" dirty="0" smtClean="0">
                <a:solidFill>
                  <a:srgbClr val="202122"/>
                </a:solidFill>
              </a:rPr>
              <a:t>): </a:t>
            </a:r>
          </a:p>
          <a:p>
            <a:pPr marL="0" indent="0">
              <a:buNone/>
            </a:pPr>
            <a:r>
              <a:rPr lang="tr-TR" sz="2000" dirty="0">
                <a:solidFill>
                  <a:srgbClr val="0D0D0D"/>
                </a:solidFill>
                <a:latin typeface="Söhne"/>
              </a:rPr>
              <a:t>Testisler, erkek üreme sisteminin temel organlarından biridir ve çift olarak bulunurlar. Genellikle </a:t>
            </a:r>
            <a:r>
              <a:rPr lang="tr-TR" sz="2000" dirty="0" err="1">
                <a:solidFill>
                  <a:srgbClr val="0D0D0D"/>
                </a:solidFill>
                <a:latin typeface="Söhne"/>
              </a:rPr>
              <a:t>skrotum</a:t>
            </a:r>
            <a:r>
              <a:rPr lang="tr-TR" sz="2000" dirty="0">
                <a:solidFill>
                  <a:srgbClr val="0D0D0D"/>
                </a:solidFill>
                <a:latin typeface="Söhne"/>
              </a:rPr>
              <a:t> adı verilen bir deri kesesi içinde asılı dururlar. Testislerin temel işlevleri sperm üretimi ve erkek cinsiyet hormonlarından en önemlisi olan testosteronun salgılanmasıdır. </a:t>
            </a:r>
            <a:endParaRPr lang="tr-TR" sz="2000" dirty="0" smtClean="0">
              <a:solidFill>
                <a:srgbClr val="0D0D0D"/>
              </a:solidFill>
              <a:latin typeface="Söhne"/>
            </a:endParaRPr>
          </a:p>
          <a:p>
            <a:pPr marL="0" indent="0">
              <a:buNone/>
            </a:pPr>
            <a:r>
              <a:rPr lang="tr-TR" sz="2000" b="1" dirty="0" smtClean="0">
                <a:solidFill>
                  <a:srgbClr val="0D0D0D"/>
                </a:solidFill>
                <a:latin typeface="Söhne"/>
              </a:rPr>
              <a:t>1</a:t>
            </a:r>
            <a:r>
              <a:rPr lang="tr-TR" sz="2000" b="1" dirty="0">
                <a:solidFill>
                  <a:srgbClr val="0D0D0D"/>
                </a:solidFill>
                <a:latin typeface="Söhne"/>
              </a:rPr>
              <a:t>. Anatomik Yapı</a:t>
            </a:r>
          </a:p>
          <a:p>
            <a:pPr marL="0" indent="0">
              <a:buNone/>
            </a:pPr>
            <a:r>
              <a:rPr lang="tr-TR" sz="2000" b="1" dirty="0">
                <a:solidFill>
                  <a:srgbClr val="0D0D0D"/>
                </a:solidFill>
                <a:latin typeface="Söhne"/>
              </a:rPr>
              <a:t>Konum ve Yapı:</a:t>
            </a:r>
            <a:r>
              <a:rPr lang="tr-TR" sz="2000" dirty="0">
                <a:solidFill>
                  <a:srgbClr val="0D0D0D"/>
                </a:solidFill>
                <a:latin typeface="Söhne"/>
              </a:rPr>
              <a:t> Testisler, vücut dışında, </a:t>
            </a:r>
            <a:r>
              <a:rPr lang="tr-TR" sz="2000" dirty="0" err="1">
                <a:solidFill>
                  <a:srgbClr val="0D0D0D"/>
                </a:solidFill>
                <a:latin typeface="Söhne"/>
              </a:rPr>
              <a:t>pelvis</a:t>
            </a:r>
            <a:r>
              <a:rPr lang="tr-TR" sz="2000" dirty="0">
                <a:solidFill>
                  <a:srgbClr val="0D0D0D"/>
                </a:solidFill>
                <a:latin typeface="Söhne"/>
              </a:rPr>
              <a:t> bölgesinin hemen altında, </a:t>
            </a:r>
            <a:r>
              <a:rPr lang="tr-TR" sz="2000" dirty="0" err="1">
                <a:solidFill>
                  <a:srgbClr val="0D0D0D"/>
                </a:solidFill>
                <a:latin typeface="Söhne"/>
              </a:rPr>
              <a:t>skrotum</a:t>
            </a:r>
            <a:r>
              <a:rPr lang="tr-TR" sz="2000" dirty="0">
                <a:solidFill>
                  <a:srgbClr val="0D0D0D"/>
                </a:solidFill>
                <a:latin typeface="Söhne"/>
              </a:rPr>
              <a:t> içinde yer alır. Bu konum, sperm üretimi için ideal olan sıcaklığın (yaklaşık 2-3°C daha düşük) korunmasına yardımcı olur.</a:t>
            </a:r>
          </a:p>
          <a:p>
            <a:pPr marL="0" indent="0">
              <a:buNone/>
            </a:pPr>
            <a:r>
              <a:rPr lang="tr-TR" sz="2000" b="1" dirty="0">
                <a:solidFill>
                  <a:srgbClr val="0D0D0D"/>
                </a:solidFill>
                <a:latin typeface="Söhne"/>
              </a:rPr>
              <a:t>Büyüklük ve Şekil:</a:t>
            </a:r>
            <a:r>
              <a:rPr lang="tr-TR" sz="2000" dirty="0">
                <a:solidFill>
                  <a:srgbClr val="0D0D0D"/>
                </a:solidFill>
                <a:latin typeface="Söhne"/>
              </a:rPr>
              <a:t> Her testis genellikle bir oval şekle sahiptir ve ortalama olarak 4 ila 7 cm uzunluğunda, 2 ila 4 cm genişliğinde ve 3 cm kalınlığında olabilir. Ancak, büyüklük ve şekil bireyden bireye değişiklik gösterebilir</a:t>
            </a:r>
            <a:r>
              <a:rPr lang="tr-TR" sz="2000" dirty="0" smtClean="0">
                <a:solidFill>
                  <a:srgbClr val="0D0D0D"/>
                </a:solidFill>
                <a:latin typeface="Söhne"/>
              </a:rPr>
              <a:t>.</a:t>
            </a:r>
            <a:endParaRPr lang="tr-TR" sz="2000" dirty="0">
              <a:solidFill>
                <a:srgbClr val="0D0D0D"/>
              </a:solidFill>
              <a:latin typeface="Söhne"/>
            </a:endParaRP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3" name="Slayt Numarası Yer Tutucusu 2"/>
          <p:cNvSpPr>
            <a:spLocks noGrp="1"/>
          </p:cNvSpPr>
          <p:nvPr>
            <p:ph type="sldNum" sz="quarter" idx="12"/>
          </p:nvPr>
        </p:nvSpPr>
        <p:spPr/>
        <p:txBody>
          <a:bodyPr/>
          <a:lstStyle/>
          <a:p>
            <a:pPr>
              <a:defRPr/>
            </a:pPr>
            <a:fld id="{B975EDBF-B843-4009-B23E-D9945A1706B4}" type="slidenum">
              <a:rPr lang="tr-TR" altLang="tr-TR" smtClean="0"/>
              <a:pPr>
                <a:defRPr/>
              </a:pPr>
              <a:t>96</a:t>
            </a:fld>
            <a:endParaRPr lang="tr-TR" altLang="tr-TR"/>
          </a:p>
        </p:txBody>
      </p:sp>
    </p:spTree>
    <p:extLst>
      <p:ext uri="{BB962C8B-B14F-4D97-AF65-F5344CB8AC3E}">
        <p14:creationId xmlns:p14="http://schemas.microsoft.com/office/powerpoint/2010/main" val="284403984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endParaRPr lang="tr-TR"/>
          </a:p>
        </p:txBody>
      </p:sp>
      <p:sp>
        <p:nvSpPr>
          <p:cNvPr id="8" name="İçerik Yer Tutucusu 7"/>
          <p:cNvSpPr>
            <a:spLocks noGrp="1"/>
          </p:cNvSpPr>
          <p:nvPr>
            <p:ph idx="1"/>
          </p:nvPr>
        </p:nvSpPr>
        <p:spPr/>
        <p:txBody>
          <a:bodyPr/>
          <a:lstStyle/>
          <a:p>
            <a:pPr marL="0" indent="0">
              <a:buNone/>
            </a:pPr>
            <a:r>
              <a:rPr lang="tr-TR" sz="2000" b="1" dirty="0">
                <a:solidFill>
                  <a:srgbClr val="0D0D0D"/>
                </a:solidFill>
                <a:latin typeface="Söhne"/>
              </a:rPr>
              <a:t>2. İşlevler</a:t>
            </a:r>
          </a:p>
          <a:p>
            <a:pPr marL="0" indent="0">
              <a:buNone/>
            </a:pPr>
            <a:r>
              <a:rPr lang="tr-TR" sz="2000" b="1" dirty="0">
                <a:solidFill>
                  <a:srgbClr val="0D0D0D"/>
                </a:solidFill>
                <a:latin typeface="Söhne"/>
              </a:rPr>
              <a:t>Sperm Üretimi (</a:t>
            </a:r>
            <a:r>
              <a:rPr lang="tr-TR" sz="2000" b="1" dirty="0" err="1">
                <a:solidFill>
                  <a:srgbClr val="0D0D0D"/>
                </a:solidFill>
                <a:latin typeface="Söhne"/>
              </a:rPr>
              <a:t>Spermatogenez</a:t>
            </a:r>
            <a:r>
              <a:rPr lang="tr-TR" sz="2000" b="1" dirty="0">
                <a:solidFill>
                  <a:srgbClr val="0D0D0D"/>
                </a:solidFill>
                <a:latin typeface="Söhne"/>
              </a:rPr>
              <a:t>):</a:t>
            </a:r>
            <a:r>
              <a:rPr lang="tr-TR" sz="2000" dirty="0">
                <a:solidFill>
                  <a:srgbClr val="0D0D0D"/>
                </a:solidFill>
                <a:latin typeface="Söhne"/>
              </a:rPr>
              <a:t> Testislerdeki </a:t>
            </a:r>
            <a:r>
              <a:rPr lang="tr-TR" sz="2000" b="1" dirty="0" err="1">
                <a:solidFill>
                  <a:srgbClr val="002060"/>
                </a:solidFill>
                <a:latin typeface="Söhne"/>
              </a:rPr>
              <a:t>seminifer</a:t>
            </a:r>
            <a:r>
              <a:rPr lang="tr-TR" sz="2000" b="1" dirty="0">
                <a:solidFill>
                  <a:srgbClr val="002060"/>
                </a:solidFill>
                <a:latin typeface="Söhne"/>
              </a:rPr>
              <a:t> </a:t>
            </a:r>
            <a:r>
              <a:rPr lang="tr-TR" sz="2000" b="1" dirty="0" err="1">
                <a:solidFill>
                  <a:srgbClr val="002060"/>
                </a:solidFill>
                <a:latin typeface="Söhne"/>
              </a:rPr>
              <a:t>tübüller</a:t>
            </a:r>
            <a:r>
              <a:rPr lang="tr-TR" sz="2000" b="1" dirty="0">
                <a:solidFill>
                  <a:srgbClr val="002060"/>
                </a:solidFill>
                <a:latin typeface="Söhne"/>
              </a:rPr>
              <a:t> </a:t>
            </a:r>
            <a:r>
              <a:rPr lang="tr-TR" sz="2000" b="1" dirty="0" smtClean="0">
                <a:solidFill>
                  <a:srgbClr val="002060"/>
                </a:solidFill>
                <a:latin typeface="Söhne"/>
              </a:rPr>
              <a:t>(kanallar) </a:t>
            </a:r>
            <a:r>
              <a:rPr lang="tr-TR" sz="2000" dirty="0" smtClean="0">
                <a:solidFill>
                  <a:srgbClr val="0D0D0D"/>
                </a:solidFill>
                <a:latin typeface="Söhne"/>
              </a:rPr>
              <a:t>adı </a:t>
            </a:r>
            <a:r>
              <a:rPr lang="tr-TR" sz="2000" dirty="0">
                <a:solidFill>
                  <a:srgbClr val="0D0D0D"/>
                </a:solidFill>
                <a:latin typeface="Söhne"/>
              </a:rPr>
              <a:t>verilen uzun, kıvrımlı yapılar, erkek üreme hücreleri olan spermlerin üretildiği yerdir. Bu </a:t>
            </a:r>
            <a:r>
              <a:rPr lang="tr-TR" sz="2000" dirty="0" smtClean="0">
                <a:solidFill>
                  <a:srgbClr val="0D0D0D"/>
                </a:solidFill>
                <a:latin typeface="Söhne"/>
              </a:rPr>
              <a:t>süreç </a:t>
            </a:r>
            <a:r>
              <a:rPr lang="tr-TR" sz="2000" dirty="0" err="1" smtClean="0">
                <a:solidFill>
                  <a:srgbClr val="0D0D0D"/>
                </a:solidFill>
                <a:latin typeface="Söhne"/>
              </a:rPr>
              <a:t>ergenlikdöneminden</a:t>
            </a:r>
            <a:r>
              <a:rPr lang="tr-TR" sz="2000" dirty="0" smtClean="0">
                <a:solidFill>
                  <a:srgbClr val="0D0D0D"/>
                </a:solidFill>
                <a:latin typeface="Söhne"/>
              </a:rPr>
              <a:t> </a:t>
            </a:r>
            <a:r>
              <a:rPr lang="tr-TR" sz="2000" dirty="0">
                <a:solidFill>
                  <a:srgbClr val="0D0D0D"/>
                </a:solidFill>
                <a:latin typeface="Söhne"/>
              </a:rPr>
              <a:t>başlayarak erkeklerin yaşamı boyunca devam eder. </a:t>
            </a:r>
            <a:r>
              <a:rPr lang="tr-TR" sz="2000" dirty="0" smtClean="0">
                <a:solidFill>
                  <a:srgbClr val="0D0D0D"/>
                </a:solidFill>
                <a:latin typeface="Söhne"/>
              </a:rPr>
              <a:t>İnce</a:t>
            </a:r>
            <a:r>
              <a:rPr lang="tr-TR" sz="2000" dirty="0">
                <a:solidFill>
                  <a:srgbClr val="0D0D0D"/>
                </a:solidFill>
                <a:latin typeface="Söhne"/>
              </a:rPr>
              <a:t>, sarmal yapıdaki bu kanallar, sayıları her bir testiste 250 civarında olan koni seklindeki odacıklar içinde yer alırlar. </a:t>
            </a:r>
          </a:p>
          <a:p>
            <a:pPr marL="0" indent="0">
              <a:buNone/>
            </a:pPr>
            <a:r>
              <a:rPr lang="tr-TR" sz="2000" dirty="0" err="1">
                <a:solidFill>
                  <a:srgbClr val="0D0D0D"/>
                </a:solidFill>
                <a:latin typeface="Söhne"/>
              </a:rPr>
              <a:t>Androjenler</a:t>
            </a:r>
            <a:r>
              <a:rPr lang="tr-TR" sz="2000" dirty="0">
                <a:solidFill>
                  <a:srgbClr val="0D0D0D"/>
                </a:solidFill>
                <a:latin typeface="Söhne"/>
              </a:rPr>
              <a:t> </a:t>
            </a:r>
            <a:r>
              <a:rPr lang="tr-TR" sz="2000" dirty="0" smtClean="0">
                <a:solidFill>
                  <a:srgbClr val="0D0D0D"/>
                </a:solidFill>
                <a:latin typeface="Söhne"/>
              </a:rPr>
              <a:t>(testosteron) </a:t>
            </a:r>
            <a:r>
              <a:rPr lang="tr-TR" sz="2000" dirty="0" err="1" smtClean="0">
                <a:solidFill>
                  <a:srgbClr val="0D0D0D"/>
                </a:solidFill>
                <a:latin typeface="Söhne"/>
              </a:rPr>
              <a:t>seminifer</a:t>
            </a:r>
            <a:r>
              <a:rPr lang="tr-TR" sz="2000" dirty="0" smtClean="0">
                <a:solidFill>
                  <a:srgbClr val="0D0D0D"/>
                </a:solidFill>
                <a:latin typeface="Söhne"/>
              </a:rPr>
              <a:t> </a:t>
            </a:r>
            <a:r>
              <a:rPr lang="tr-TR" sz="2000" dirty="0">
                <a:solidFill>
                  <a:srgbClr val="0D0D0D"/>
                </a:solidFill>
                <a:latin typeface="Söhne"/>
              </a:rPr>
              <a:t>kanalcıklar arasında bulunan </a:t>
            </a:r>
            <a:r>
              <a:rPr lang="tr-TR" sz="2000" dirty="0" err="1">
                <a:solidFill>
                  <a:srgbClr val="0D0D0D"/>
                </a:solidFill>
                <a:latin typeface="Söhne"/>
              </a:rPr>
              <a:t>Leidig</a:t>
            </a:r>
            <a:r>
              <a:rPr lang="tr-TR" sz="2000" dirty="0">
                <a:solidFill>
                  <a:srgbClr val="0D0D0D"/>
                </a:solidFill>
                <a:latin typeface="Söhne"/>
              </a:rPr>
              <a:t> hücreleri (</a:t>
            </a:r>
            <a:r>
              <a:rPr lang="tr-TR" sz="2000" dirty="0" err="1">
                <a:solidFill>
                  <a:srgbClr val="0D0D0D"/>
                </a:solidFill>
                <a:latin typeface="Söhne"/>
              </a:rPr>
              <a:t>Interstisiyel</a:t>
            </a:r>
            <a:r>
              <a:rPr lang="tr-TR" sz="2000" dirty="0">
                <a:solidFill>
                  <a:srgbClr val="0D0D0D"/>
                </a:solidFill>
                <a:latin typeface="Söhne"/>
              </a:rPr>
              <a:t> hücreler) tarafından üretilir. </a:t>
            </a:r>
          </a:p>
          <a:p>
            <a:pPr marL="0" indent="0">
              <a:buNone/>
            </a:pPr>
            <a:r>
              <a:rPr lang="tr-TR" sz="2000" dirty="0" err="1">
                <a:solidFill>
                  <a:srgbClr val="0D0D0D"/>
                </a:solidFill>
                <a:latin typeface="Söhne"/>
              </a:rPr>
              <a:t>Leidig</a:t>
            </a:r>
            <a:r>
              <a:rPr lang="tr-TR" sz="2000" dirty="0">
                <a:solidFill>
                  <a:srgbClr val="0D0D0D"/>
                </a:solidFill>
                <a:latin typeface="Söhne"/>
              </a:rPr>
              <a:t> hücrelerinin kan damarlarına yakın olması </a:t>
            </a:r>
            <a:r>
              <a:rPr lang="tr-TR" sz="2000" dirty="0" err="1">
                <a:solidFill>
                  <a:srgbClr val="0D0D0D"/>
                </a:solidFill>
                <a:latin typeface="Söhne"/>
              </a:rPr>
              <a:t>androjenlerin</a:t>
            </a:r>
            <a:r>
              <a:rPr lang="tr-TR" sz="2000" dirty="0">
                <a:solidFill>
                  <a:srgbClr val="0D0D0D"/>
                </a:solidFill>
                <a:latin typeface="Söhne"/>
              </a:rPr>
              <a:t> direkt kan akımına verilmelerini sağlar.</a:t>
            </a:r>
          </a:p>
          <a:p>
            <a:pPr marL="0" indent="0">
              <a:buNone/>
            </a:pPr>
            <a:r>
              <a:rPr lang="tr-TR" sz="2000" b="1" dirty="0">
                <a:solidFill>
                  <a:srgbClr val="0D0D0D"/>
                </a:solidFill>
                <a:latin typeface="Söhne"/>
              </a:rPr>
              <a:t>Hormon Salgılanması:</a:t>
            </a:r>
            <a:r>
              <a:rPr lang="tr-TR" sz="2000" dirty="0">
                <a:solidFill>
                  <a:srgbClr val="0D0D0D"/>
                </a:solidFill>
                <a:latin typeface="Söhne"/>
              </a:rPr>
              <a:t> Testisler, erkeklik özelliklerinin gelişimini destekleyen ve libidoyu (cinsel istek) düzenleyen testosteron hormonunu üretir.</a:t>
            </a:r>
          </a:p>
          <a:p>
            <a:endParaRPr lang="tr-TR" sz="2000" dirty="0"/>
          </a:p>
        </p:txBody>
      </p:sp>
      <p:sp>
        <p:nvSpPr>
          <p:cNvPr id="5" name="Altbilgi Yer Tutucusu 4"/>
          <p:cNvSpPr>
            <a:spLocks noGrp="1"/>
          </p:cNvSpPr>
          <p:nvPr>
            <p:ph type="ftr" sz="quarter" idx="11"/>
          </p:nvPr>
        </p:nvSpPr>
        <p:spPr/>
        <p:txBody>
          <a:bodyPr/>
          <a:lstStyle/>
          <a:p>
            <a:pPr>
              <a:defRPr/>
            </a:pPr>
            <a:r>
              <a:rPr lang="tr-TR" smtClean="0"/>
              <a:t>Prof. Dr. Sultan Doğan</a:t>
            </a:r>
            <a:endParaRPr lang="tr-TR"/>
          </a:p>
        </p:txBody>
      </p:sp>
      <p:sp>
        <p:nvSpPr>
          <p:cNvPr id="6" name="Slayt Numarası Yer Tutucusu 5"/>
          <p:cNvSpPr>
            <a:spLocks noGrp="1"/>
          </p:cNvSpPr>
          <p:nvPr>
            <p:ph type="sldNum" sz="quarter" idx="12"/>
          </p:nvPr>
        </p:nvSpPr>
        <p:spPr/>
        <p:txBody>
          <a:bodyPr/>
          <a:lstStyle/>
          <a:p>
            <a:pPr>
              <a:defRPr/>
            </a:pPr>
            <a:fld id="{00BBD428-0898-4AA9-BD58-F02BCB1269E6}" type="slidenum">
              <a:rPr lang="tr-TR" altLang="tr-TR" smtClean="0"/>
              <a:pPr>
                <a:defRPr/>
              </a:pPr>
              <a:t>97</a:t>
            </a:fld>
            <a:endParaRPr lang="tr-TR" altLang="tr-TR"/>
          </a:p>
        </p:txBody>
      </p:sp>
    </p:spTree>
    <p:extLst>
      <p:ext uri="{BB962C8B-B14F-4D97-AF65-F5344CB8AC3E}">
        <p14:creationId xmlns:p14="http://schemas.microsoft.com/office/powerpoint/2010/main" val="14565792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solidFill>
                  <a:srgbClr val="0D0D0D"/>
                </a:solidFill>
                <a:latin typeface="Söhne"/>
              </a:rPr>
              <a:t>3. </a:t>
            </a:r>
            <a:r>
              <a:rPr lang="tr-TR" sz="2000" b="1" dirty="0" err="1">
                <a:solidFill>
                  <a:srgbClr val="0D0D0D"/>
                </a:solidFill>
                <a:latin typeface="Söhne"/>
              </a:rPr>
              <a:t>Spermatogenez</a:t>
            </a:r>
            <a:r>
              <a:rPr lang="tr-TR" sz="2000" b="1" dirty="0">
                <a:solidFill>
                  <a:srgbClr val="0D0D0D"/>
                </a:solidFill>
                <a:latin typeface="Söhne"/>
              </a:rPr>
              <a:t> Süreci</a:t>
            </a:r>
          </a:p>
          <a:p>
            <a:pPr marL="0" indent="0">
              <a:buNone/>
            </a:pPr>
            <a:r>
              <a:rPr lang="tr-TR" sz="2000" b="1" dirty="0" err="1">
                <a:solidFill>
                  <a:srgbClr val="0D0D0D"/>
                </a:solidFill>
                <a:latin typeface="Söhne"/>
              </a:rPr>
              <a:t>Spermatogenez</a:t>
            </a:r>
            <a:r>
              <a:rPr lang="tr-TR" sz="2000" b="1" dirty="0">
                <a:solidFill>
                  <a:srgbClr val="0D0D0D"/>
                </a:solidFill>
                <a:latin typeface="Söhne"/>
              </a:rPr>
              <a:t>,</a:t>
            </a:r>
            <a:r>
              <a:rPr lang="tr-TR" sz="2000" dirty="0">
                <a:solidFill>
                  <a:srgbClr val="0D0D0D"/>
                </a:solidFill>
                <a:latin typeface="Söhne"/>
              </a:rPr>
              <a:t> erkek üreme hücrelerinin olgunlaşma sürecidir ve birkaç hafta sürebilir. Bu süreç, </a:t>
            </a:r>
            <a:r>
              <a:rPr lang="tr-TR" sz="2000" dirty="0" err="1">
                <a:solidFill>
                  <a:srgbClr val="0D0D0D"/>
                </a:solidFill>
                <a:latin typeface="Söhne"/>
              </a:rPr>
              <a:t>spermatogonial</a:t>
            </a:r>
            <a:r>
              <a:rPr lang="tr-TR" sz="2000" dirty="0">
                <a:solidFill>
                  <a:srgbClr val="0D0D0D"/>
                </a:solidFill>
                <a:latin typeface="Söhne"/>
              </a:rPr>
              <a:t> hücrelerin </a:t>
            </a:r>
            <a:r>
              <a:rPr lang="tr-TR" sz="2000" dirty="0" err="1">
                <a:solidFill>
                  <a:srgbClr val="0D0D0D"/>
                </a:solidFill>
                <a:latin typeface="Söhne"/>
              </a:rPr>
              <a:t>seminifer</a:t>
            </a:r>
            <a:r>
              <a:rPr lang="tr-TR" sz="2000" dirty="0">
                <a:solidFill>
                  <a:srgbClr val="0D0D0D"/>
                </a:solidFill>
                <a:latin typeface="Söhne"/>
              </a:rPr>
              <a:t> </a:t>
            </a:r>
            <a:r>
              <a:rPr lang="tr-TR" sz="2000" dirty="0" err="1">
                <a:solidFill>
                  <a:srgbClr val="0D0D0D"/>
                </a:solidFill>
                <a:latin typeface="Söhne"/>
              </a:rPr>
              <a:t>tübüllerde</a:t>
            </a:r>
            <a:r>
              <a:rPr lang="tr-TR" sz="2000" dirty="0">
                <a:solidFill>
                  <a:srgbClr val="0D0D0D"/>
                </a:solidFill>
                <a:latin typeface="Söhne"/>
              </a:rPr>
              <a:t> olgun sperm hücrelerine (</a:t>
            </a:r>
            <a:r>
              <a:rPr lang="tr-TR" sz="2000" dirty="0" err="1">
                <a:solidFill>
                  <a:srgbClr val="0D0D0D"/>
                </a:solidFill>
                <a:latin typeface="Söhne"/>
              </a:rPr>
              <a:t>spermatozoidlere</a:t>
            </a:r>
            <a:r>
              <a:rPr lang="tr-TR" sz="2000" dirty="0">
                <a:solidFill>
                  <a:srgbClr val="0D0D0D"/>
                </a:solidFill>
                <a:latin typeface="Söhne"/>
              </a:rPr>
              <a:t>) dönüşümünü içerir.</a:t>
            </a:r>
          </a:p>
          <a:p>
            <a:pPr marL="0" lvl="0" indent="0">
              <a:buNone/>
            </a:pPr>
            <a:r>
              <a:rPr lang="tr-TR" sz="2000" b="1" dirty="0" err="1" smtClean="0">
                <a:solidFill>
                  <a:srgbClr val="0D0D0D"/>
                </a:solidFill>
                <a:latin typeface="Söhne"/>
              </a:rPr>
              <a:t>Spermiyogenez</a:t>
            </a:r>
            <a:r>
              <a:rPr lang="tr-TR" sz="2000" b="1" dirty="0">
                <a:solidFill>
                  <a:srgbClr val="0D0D0D"/>
                </a:solidFill>
                <a:latin typeface="Söhne"/>
              </a:rPr>
              <a:t>,</a:t>
            </a:r>
            <a:r>
              <a:rPr lang="tr-TR" sz="2000" dirty="0">
                <a:solidFill>
                  <a:srgbClr val="0D0D0D"/>
                </a:solidFill>
                <a:latin typeface="Söhne"/>
              </a:rPr>
              <a:t> </a:t>
            </a:r>
            <a:r>
              <a:rPr lang="tr-TR" sz="2000" dirty="0" err="1">
                <a:solidFill>
                  <a:srgbClr val="0D0D0D"/>
                </a:solidFill>
                <a:latin typeface="Söhne"/>
              </a:rPr>
              <a:t>spermatidlerin</a:t>
            </a:r>
            <a:r>
              <a:rPr lang="tr-TR" sz="2000" dirty="0">
                <a:solidFill>
                  <a:srgbClr val="0D0D0D"/>
                </a:solidFill>
                <a:latin typeface="Söhne"/>
              </a:rPr>
              <a:t> şekil değiştirerek tipik sperm şeklini alması sürecidir</a:t>
            </a:r>
            <a:r>
              <a:rPr lang="tr-TR" sz="2000" dirty="0" smtClean="0">
                <a:solidFill>
                  <a:srgbClr val="0D0D0D"/>
                </a:solidFill>
                <a:latin typeface="Söhne"/>
              </a:rPr>
              <a:t>.</a:t>
            </a:r>
            <a:r>
              <a:rPr lang="tr-TR" sz="2000" b="1" dirty="0">
                <a:solidFill>
                  <a:srgbClr val="0D0D0D"/>
                </a:solidFill>
                <a:latin typeface="Söhne"/>
              </a:rPr>
              <a:t> </a:t>
            </a:r>
            <a:endParaRPr lang="tr-TR" sz="2000" b="1" dirty="0" smtClean="0">
              <a:solidFill>
                <a:srgbClr val="0D0D0D"/>
              </a:solidFill>
              <a:latin typeface="Söhne"/>
            </a:endParaRPr>
          </a:p>
          <a:p>
            <a:pPr marL="0" lvl="0" indent="0">
              <a:buNone/>
            </a:pPr>
            <a:r>
              <a:rPr lang="tr-TR" sz="2000" b="1" dirty="0" smtClean="0">
                <a:solidFill>
                  <a:srgbClr val="0D0D0D"/>
                </a:solidFill>
                <a:latin typeface="Söhne"/>
              </a:rPr>
              <a:t>4</a:t>
            </a:r>
            <a:r>
              <a:rPr lang="tr-TR" sz="2000" b="1" dirty="0">
                <a:solidFill>
                  <a:srgbClr val="0D0D0D"/>
                </a:solidFill>
                <a:latin typeface="Söhne"/>
              </a:rPr>
              <a:t>. Regülasyon ve Kontrol</a:t>
            </a:r>
          </a:p>
          <a:p>
            <a:pPr marL="0" lvl="0" indent="0">
              <a:buNone/>
            </a:pPr>
            <a:r>
              <a:rPr lang="tr-TR" sz="2000" b="1" dirty="0" err="1">
                <a:solidFill>
                  <a:srgbClr val="0D0D0D"/>
                </a:solidFill>
                <a:latin typeface="Söhne"/>
              </a:rPr>
              <a:t>Hormonal</a:t>
            </a:r>
            <a:r>
              <a:rPr lang="tr-TR" sz="2000" b="1" dirty="0">
                <a:solidFill>
                  <a:srgbClr val="0D0D0D"/>
                </a:solidFill>
                <a:latin typeface="Söhne"/>
              </a:rPr>
              <a:t> Kontrol:</a:t>
            </a:r>
            <a:r>
              <a:rPr lang="tr-TR" sz="2000" dirty="0">
                <a:solidFill>
                  <a:srgbClr val="0D0D0D"/>
                </a:solidFill>
                <a:latin typeface="Söhne"/>
              </a:rPr>
              <a:t> Sperm üretimi ve testosteron salgılanması, </a:t>
            </a:r>
            <a:r>
              <a:rPr lang="tr-TR" sz="2000" dirty="0" err="1">
                <a:solidFill>
                  <a:srgbClr val="0D0D0D"/>
                </a:solidFill>
                <a:latin typeface="Söhne"/>
              </a:rPr>
              <a:t>hipotalamus</a:t>
            </a:r>
            <a:r>
              <a:rPr lang="tr-TR" sz="2000" dirty="0">
                <a:solidFill>
                  <a:srgbClr val="0D0D0D"/>
                </a:solidFill>
                <a:latin typeface="Söhne"/>
              </a:rPr>
              <a:t> ve hipofiz bezinden salgılanan hormonlar aracılığıyla düzenlenir. Bu hormonlar, testislerin </a:t>
            </a:r>
            <a:r>
              <a:rPr lang="tr-TR" sz="2000" dirty="0" err="1">
                <a:solidFill>
                  <a:srgbClr val="0D0D0D"/>
                </a:solidFill>
                <a:latin typeface="Söhne"/>
              </a:rPr>
              <a:t>spermatogenez</a:t>
            </a:r>
            <a:r>
              <a:rPr lang="tr-TR" sz="2000" dirty="0">
                <a:solidFill>
                  <a:srgbClr val="0D0D0D"/>
                </a:solidFill>
                <a:latin typeface="Söhne"/>
              </a:rPr>
              <a:t> ve testosteron üretimini düzenlemesine yardımcı olur.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98</a:t>
            </a:fld>
            <a:endParaRPr lang="tr-TR" altLang="tr-TR"/>
          </a:p>
        </p:txBody>
      </p:sp>
    </p:spTree>
    <p:extLst>
      <p:ext uri="{BB962C8B-B14F-4D97-AF65-F5344CB8AC3E}">
        <p14:creationId xmlns:p14="http://schemas.microsoft.com/office/powerpoint/2010/main" val="32856021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4"/>
          <p:cNvSpPr>
            <a:spLocks noGrp="1"/>
          </p:cNvSpPr>
          <p:nvPr>
            <p:ph type="ftr" sz="quarter" idx="11"/>
          </p:nvPr>
        </p:nvSpPr>
        <p:spPr/>
        <p:txBody>
          <a:bodyPr/>
          <a:lstStyle/>
          <a:p>
            <a:pPr>
              <a:defRPr/>
            </a:pPr>
            <a:r>
              <a:rPr lang="tr-TR" smtClean="0"/>
              <a:t>Prof. Dr. Sultan Doğan</a:t>
            </a:r>
            <a:endParaRPr lang="tr-TR"/>
          </a:p>
        </p:txBody>
      </p:sp>
      <p:sp>
        <p:nvSpPr>
          <p:cNvPr id="6" name="Slayt Numarası Yer Tutucusu 5"/>
          <p:cNvSpPr>
            <a:spLocks noGrp="1"/>
          </p:cNvSpPr>
          <p:nvPr>
            <p:ph type="sldNum" sz="quarter" idx="12"/>
          </p:nvPr>
        </p:nvSpPr>
        <p:spPr/>
        <p:txBody>
          <a:bodyPr/>
          <a:lstStyle/>
          <a:p>
            <a:pPr>
              <a:defRPr/>
            </a:pPr>
            <a:fld id="{00BBD428-0898-4AA9-BD58-F02BCB1269E6}" type="slidenum">
              <a:rPr lang="tr-TR" altLang="tr-TR" smtClean="0"/>
              <a:pPr>
                <a:defRPr/>
              </a:pPr>
              <a:t>99</a:t>
            </a:fld>
            <a:endParaRPr lang="tr-TR" altLang="tr-TR"/>
          </a:p>
        </p:txBody>
      </p:sp>
      <p:sp>
        <p:nvSpPr>
          <p:cNvPr id="7" name="Dikdörtgen 6"/>
          <p:cNvSpPr/>
          <p:nvPr/>
        </p:nvSpPr>
        <p:spPr>
          <a:xfrm>
            <a:off x="611560" y="1443841"/>
            <a:ext cx="7488832" cy="4247317"/>
          </a:xfrm>
          <a:prstGeom prst="rect">
            <a:avLst/>
          </a:prstGeom>
        </p:spPr>
        <p:txBody>
          <a:bodyPr wrap="square">
            <a:spAutoFit/>
          </a:bodyPr>
          <a:lstStyle/>
          <a:p>
            <a:pPr marL="285750" indent="-285750">
              <a:buFont typeface="Arial" panose="020B0604020202020204" pitchFamily="34" charset="0"/>
              <a:buChar char="•"/>
            </a:pPr>
            <a:r>
              <a:rPr lang="tr-TR" dirty="0"/>
              <a:t>Sperm hücrelerinin üretimi ve olgunlaşması yaklaşık 74 gün kadar sürer. </a:t>
            </a:r>
            <a:endParaRPr lang="tr-TR" dirty="0" smtClean="0"/>
          </a:p>
          <a:p>
            <a:pPr marL="285750" indent="-285750">
              <a:buFont typeface="Arial" panose="020B0604020202020204" pitchFamily="34" charset="0"/>
              <a:buChar char="•"/>
            </a:pPr>
            <a:r>
              <a:rPr lang="tr-TR" dirty="0" smtClean="0"/>
              <a:t>Yaklaşık </a:t>
            </a:r>
            <a:r>
              <a:rPr lang="tr-TR" dirty="0"/>
              <a:t>4 ml hacmindeki meninin hacmi %60'ı </a:t>
            </a:r>
            <a:r>
              <a:rPr lang="tr-TR" dirty="0" err="1"/>
              <a:t>seminal</a:t>
            </a:r>
            <a:r>
              <a:rPr lang="tr-TR" dirty="0"/>
              <a:t> vezikül tarafından, %20'si prostat tarafından oluşturulur. </a:t>
            </a:r>
          </a:p>
          <a:p>
            <a:pPr marL="285750" indent="-285750">
              <a:buFont typeface="Arial" panose="020B0604020202020204" pitchFamily="34" charset="0"/>
              <a:buChar char="•"/>
            </a:pPr>
            <a:r>
              <a:rPr lang="tr-TR" dirty="0"/>
              <a:t>Prostat en dış kısımda yer alan organ olduğundan boşalmada ilk boşalan sıvı prostat sıvısıdır ve en canlı spermler bu sıvı içinde yer alırlar. </a:t>
            </a:r>
          </a:p>
          <a:p>
            <a:pPr marL="285750" indent="-285750">
              <a:buFont typeface="Arial" panose="020B0604020202020204" pitchFamily="34" charset="0"/>
              <a:buChar char="•"/>
            </a:pPr>
            <a:r>
              <a:rPr lang="tr-TR" dirty="0"/>
              <a:t>Sperm üretimi devamlıdır, üretilen sperm depolanır ve boşaltılmaya hazır bekler. </a:t>
            </a:r>
          </a:p>
          <a:p>
            <a:pPr marL="285750" indent="-285750">
              <a:buFont typeface="Arial" panose="020B0604020202020204" pitchFamily="34" charset="0"/>
              <a:buChar char="•"/>
            </a:pPr>
            <a:r>
              <a:rPr lang="tr-TR" dirty="0"/>
              <a:t>Bir boşalmada erkek ortalama 150 milyon sperm hücresi boşaltır. </a:t>
            </a:r>
          </a:p>
          <a:p>
            <a:pPr marL="285750" indent="-285750">
              <a:buFont typeface="Arial" panose="020B0604020202020204" pitchFamily="34" charset="0"/>
              <a:buChar char="•"/>
            </a:pPr>
            <a:r>
              <a:rPr lang="tr-TR" dirty="0"/>
              <a:t>Yumurta hücresinin döllenmesinde sperm sayısı kadar spermlerin kalitesi de önemlidir. </a:t>
            </a:r>
          </a:p>
          <a:p>
            <a:pPr marL="285750" indent="-285750">
              <a:buFont typeface="Arial" panose="020B0604020202020204" pitchFamily="34" charset="0"/>
              <a:buChar char="•"/>
            </a:pPr>
            <a:r>
              <a:rPr lang="tr-TR" dirty="0"/>
              <a:t>Meninin çeşitli özelliklerinin laboratuvar koşullarında incelenmesine </a:t>
            </a:r>
            <a:r>
              <a:rPr lang="tr-TR" b="1" dirty="0" err="1">
                <a:solidFill>
                  <a:srgbClr val="002060"/>
                </a:solidFill>
              </a:rPr>
              <a:t>spermiyogram</a:t>
            </a:r>
            <a:r>
              <a:rPr lang="tr-TR" dirty="0"/>
              <a:t> adı verilir</a:t>
            </a:r>
          </a:p>
          <a:p>
            <a:pPr marL="285750" indent="-285750">
              <a:buFont typeface="Arial" panose="020B0604020202020204" pitchFamily="34" charset="0"/>
              <a:buChar char="•"/>
            </a:pPr>
            <a:endParaRPr lang="tr-TR" dirty="0"/>
          </a:p>
        </p:txBody>
      </p:sp>
    </p:spTree>
    <p:extLst>
      <p:ext uri="{BB962C8B-B14F-4D97-AF65-F5344CB8AC3E}">
        <p14:creationId xmlns:p14="http://schemas.microsoft.com/office/powerpoint/2010/main" val="381271989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pic>
        <p:nvPicPr>
          <p:cNvPr id="11266" name="Picture 2" descr="C:\Users\Altan Doğan\Desktop\article-Anatomy-of-the-Male--uS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4665" y="1600200"/>
            <a:ext cx="6994670" cy="4525963"/>
          </a:xfrm>
          <a:prstGeom prst="rect">
            <a:avLst/>
          </a:prstGeom>
          <a:noFill/>
          <a:extLst>
            <a:ext uri="{909E8E84-426E-40DD-AFC4-6F175D3DCCD1}">
              <a14:hiddenFill xmlns:a14="http://schemas.microsoft.com/office/drawing/2010/main">
                <a:solidFill>
                  <a:srgbClr val="FFFFFF"/>
                </a:solidFill>
              </a14:hiddenFill>
            </a:ext>
          </a:extLst>
        </p:spPr>
      </p:pic>
      <p:sp>
        <p:nvSpPr>
          <p:cNvPr id="3" name="Slayt Numarası Yer Tutucusu 2"/>
          <p:cNvSpPr>
            <a:spLocks noGrp="1"/>
          </p:cNvSpPr>
          <p:nvPr>
            <p:ph type="sldNum" sz="quarter" idx="12"/>
          </p:nvPr>
        </p:nvSpPr>
        <p:spPr/>
        <p:txBody>
          <a:bodyPr/>
          <a:lstStyle/>
          <a:p>
            <a:pPr>
              <a:defRPr/>
            </a:pPr>
            <a:fld id="{B975EDBF-B843-4009-B23E-D9945A1706B4}" type="slidenum">
              <a:rPr lang="tr-TR" altLang="tr-TR" smtClean="0"/>
              <a:pPr>
                <a:defRPr/>
              </a:pPr>
              <a:t>100</a:t>
            </a:fld>
            <a:endParaRPr lang="tr-TR" altLang="tr-TR"/>
          </a:p>
        </p:txBody>
      </p:sp>
    </p:spTree>
    <p:extLst>
      <p:ext uri="{BB962C8B-B14F-4D97-AF65-F5344CB8AC3E}">
        <p14:creationId xmlns:p14="http://schemas.microsoft.com/office/powerpoint/2010/main" val="37552231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4114800" cy="4525963"/>
          </a:xfrm>
        </p:spPr>
        <p:txBody>
          <a:bodyPr/>
          <a:lstStyle/>
          <a:p>
            <a:pPr lvl="0" eaLnBrk="1" hangingPunct="1">
              <a:lnSpc>
                <a:spcPct val="80000"/>
              </a:lnSpc>
            </a:pPr>
            <a:r>
              <a:rPr lang="tr-TR" altLang="tr-TR" sz="2000" b="1" dirty="0" err="1">
                <a:solidFill>
                  <a:srgbClr val="000000"/>
                </a:solidFill>
              </a:rPr>
              <a:t>Epididimis</a:t>
            </a:r>
            <a:r>
              <a:rPr lang="tr-TR" altLang="tr-TR" sz="2000" dirty="0" err="1">
                <a:solidFill>
                  <a:srgbClr val="000000"/>
                </a:solidFill>
              </a:rPr>
              <a:t>:Her</a:t>
            </a:r>
            <a:r>
              <a:rPr lang="tr-TR" altLang="tr-TR" sz="2000" dirty="0">
                <a:solidFill>
                  <a:srgbClr val="000000"/>
                </a:solidFill>
              </a:rPr>
              <a:t> bir testisin üst arka kısmına tutunmuş olarak bulunan C seklindeki bu kanallar sperm deposu görevi yaparlar. Spermler </a:t>
            </a:r>
            <a:r>
              <a:rPr lang="tr-TR" altLang="tr-TR" sz="2000" dirty="0" err="1">
                <a:solidFill>
                  <a:srgbClr val="000000"/>
                </a:solidFill>
              </a:rPr>
              <a:t>epididimise</a:t>
            </a:r>
            <a:r>
              <a:rPr lang="tr-TR" altLang="tr-TR" sz="2000" dirty="0">
                <a:solidFill>
                  <a:srgbClr val="000000"/>
                </a:solidFill>
              </a:rPr>
              <a:t> girdikleri zaman aktif değillerdir</a:t>
            </a:r>
            <a:r>
              <a:rPr lang="tr-TR" altLang="tr-TR" sz="2000" dirty="0" smtClean="0">
                <a:solidFill>
                  <a:srgbClr val="000000"/>
                </a:solidFill>
              </a:rPr>
              <a:t>. Ancak </a:t>
            </a:r>
            <a:r>
              <a:rPr lang="tr-TR" altLang="tr-TR" sz="2000" dirty="0" err="1">
                <a:solidFill>
                  <a:srgbClr val="000000"/>
                </a:solidFill>
              </a:rPr>
              <a:t>epididimis</a:t>
            </a:r>
            <a:r>
              <a:rPr lang="tr-TR" altLang="tr-TR" sz="2000" dirty="0">
                <a:solidFill>
                  <a:srgbClr val="000000"/>
                </a:solidFill>
              </a:rPr>
              <a:t> içinde bulundukları 2-4 hafta içinde olgunlaşmaya devam ederler.</a:t>
            </a:r>
            <a:endParaRPr lang="tr-TR" altLang="tr-TR" sz="2000" b="1" dirty="0">
              <a:solidFill>
                <a:srgbClr val="000000"/>
              </a:solidFill>
            </a:endParaRPr>
          </a:p>
          <a:p>
            <a:pPr lvl="0" eaLnBrk="1" hangingPunct="1">
              <a:lnSpc>
                <a:spcPct val="80000"/>
              </a:lnSpc>
            </a:pPr>
            <a:r>
              <a:rPr lang="tr-TR" altLang="tr-TR" sz="2000" b="1" dirty="0" err="1">
                <a:solidFill>
                  <a:srgbClr val="000000"/>
                </a:solidFill>
              </a:rPr>
              <a:t>Vas</a:t>
            </a:r>
            <a:r>
              <a:rPr lang="tr-TR" altLang="tr-TR" sz="2000" b="1" dirty="0">
                <a:solidFill>
                  <a:srgbClr val="000000"/>
                </a:solidFill>
              </a:rPr>
              <a:t> </a:t>
            </a:r>
            <a:r>
              <a:rPr lang="tr-TR" altLang="tr-TR" sz="2000" b="1" dirty="0" err="1">
                <a:solidFill>
                  <a:srgbClr val="000000"/>
                </a:solidFill>
              </a:rPr>
              <a:t>deferens</a:t>
            </a:r>
            <a:r>
              <a:rPr lang="tr-TR" altLang="tr-TR" sz="2000" dirty="0" err="1">
                <a:solidFill>
                  <a:srgbClr val="000000"/>
                </a:solidFill>
              </a:rPr>
              <a:t>:Her</a:t>
            </a:r>
            <a:r>
              <a:rPr lang="tr-TR" altLang="tr-TR" sz="2000" dirty="0">
                <a:solidFill>
                  <a:srgbClr val="000000"/>
                </a:solidFill>
              </a:rPr>
              <a:t> bir testisten başlayıp spermleri boşalma öncesi toplandıkları mesane arkasındaki boşluğa taşıyan kanallardır</a:t>
            </a:r>
            <a:r>
              <a:rPr lang="tr-TR" altLang="tr-TR" sz="2000" dirty="0" smtClean="0">
                <a:solidFill>
                  <a:srgbClr val="000000"/>
                </a:solidFill>
              </a:rPr>
              <a:t>.</a:t>
            </a:r>
            <a:endParaRPr lang="tr-TR" altLang="tr-TR" sz="2000" b="1" dirty="0">
              <a:solidFill>
                <a:srgbClr val="000000"/>
              </a:solidFill>
            </a:endParaRP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101</a:t>
            </a:fld>
            <a:endParaRPr lang="tr-TR" altLang="tr-TR"/>
          </a:p>
        </p:txBody>
      </p:sp>
    </p:spTree>
    <p:extLst>
      <p:ext uri="{BB962C8B-B14F-4D97-AF65-F5344CB8AC3E}">
        <p14:creationId xmlns:p14="http://schemas.microsoft.com/office/powerpoint/2010/main" val="332141383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eaLnBrk="1" hangingPunct="1">
              <a:lnSpc>
                <a:spcPct val="80000"/>
              </a:lnSpc>
              <a:buNone/>
            </a:pPr>
            <a:r>
              <a:rPr lang="tr-TR" altLang="tr-TR" sz="2000" b="1" dirty="0" err="1">
                <a:solidFill>
                  <a:srgbClr val="000000"/>
                </a:solidFill>
              </a:rPr>
              <a:t>Seminal</a:t>
            </a:r>
            <a:r>
              <a:rPr lang="tr-TR" altLang="tr-TR" sz="2000" b="1" dirty="0">
                <a:solidFill>
                  <a:srgbClr val="000000"/>
                </a:solidFill>
              </a:rPr>
              <a:t> </a:t>
            </a:r>
            <a:r>
              <a:rPr lang="tr-TR" altLang="tr-TR" sz="2000" b="1" dirty="0" smtClean="0">
                <a:solidFill>
                  <a:srgbClr val="000000"/>
                </a:solidFill>
              </a:rPr>
              <a:t>bez</a:t>
            </a:r>
            <a:r>
              <a:rPr lang="tr-TR" altLang="tr-TR" sz="2000" dirty="0">
                <a:solidFill>
                  <a:srgbClr val="000000"/>
                </a:solidFill>
              </a:rPr>
              <a:t> </a:t>
            </a:r>
            <a:r>
              <a:rPr lang="tr-TR" altLang="tr-TR" sz="2000" dirty="0" smtClean="0">
                <a:solidFill>
                  <a:srgbClr val="000000"/>
                </a:solidFill>
              </a:rPr>
              <a:t>(</a:t>
            </a:r>
            <a:r>
              <a:rPr lang="tr-TR" sz="2000" dirty="0" err="1" smtClean="0">
                <a:solidFill>
                  <a:srgbClr val="202122"/>
                </a:solidFill>
              </a:rPr>
              <a:t>Seminal</a:t>
            </a:r>
            <a:r>
              <a:rPr lang="tr-TR" sz="2000" dirty="0" smtClean="0">
                <a:solidFill>
                  <a:srgbClr val="202122"/>
                </a:solidFill>
              </a:rPr>
              <a:t> veziküller): </a:t>
            </a:r>
          </a:p>
          <a:p>
            <a:pPr lvl="0" eaLnBrk="1" hangingPunct="1">
              <a:lnSpc>
                <a:spcPct val="80000"/>
              </a:lnSpc>
            </a:pPr>
            <a:r>
              <a:rPr lang="tr-TR" sz="2000" dirty="0" smtClean="0">
                <a:solidFill>
                  <a:srgbClr val="202122"/>
                </a:solidFill>
              </a:rPr>
              <a:t>Erkeklerde </a:t>
            </a:r>
            <a:r>
              <a:rPr lang="tr-TR" sz="2000" dirty="0">
                <a:solidFill>
                  <a:srgbClr val="202122"/>
                </a:solidFill>
              </a:rPr>
              <a:t>mesanenin altında ve </a:t>
            </a:r>
            <a:r>
              <a:rPr lang="tr-TR" sz="2000" dirty="0" err="1">
                <a:solidFill>
                  <a:srgbClr val="202122"/>
                </a:solidFill>
              </a:rPr>
              <a:t>vas</a:t>
            </a:r>
            <a:r>
              <a:rPr lang="tr-TR" sz="2000" dirty="0">
                <a:solidFill>
                  <a:srgbClr val="202122"/>
                </a:solidFill>
              </a:rPr>
              <a:t> </a:t>
            </a:r>
            <a:r>
              <a:rPr lang="tr-TR" sz="2000" dirty="0" err="1">
                <a:solidFill>
                  <a:srgbClr val="202122"/>
                </a:solidFill>
              </a:rPr>
              <a:t>deferensin</a:t>
            </a:r>
            <a:r>
              <a:rPr lang="tr-TR" sz="2000" dirty="0">
                <a:solidFill>
                  <a:srgbClr val="202122"/>
                </a:solidFill>
              </a:rPr>
              <a:t> sonunda yer alan bir çift bezdir. </a:t>
            </a:r>
            <a:endParaRPr lang="tr-TR" sz="2000" dirty="0" smtClean="0">
              <a:solidFill>
                <a:srgbClr val="202122"/>
              </a:solidFill>
            </a:endParaRPr>
          </a:p>
          <a:p>
            <a:pPr lvl="0" eaLnBrk="1" hangingPunct="1">
              <a:lnSpc>
                <a:spcPct val="80000"/>
              </a:lnSpc>
            </a:pPr>
            <a:r>
              <a:rPr lang="tr-TR" sz="2000" dirty="0" smtClean="0">
                <a:solidFill>
                  <a:srgbClr val="202122"/>
                </a:solidFill>
              </a:rPr>
              <a:t>Her </a:t>
            </a:r>
            <a:r>
              <a:rPr lang="tr-TR" sz="2000" dirty="0">
                <a:solidFill>
                  <a:srgbClr val="202122"/>
                </a:solidFill>
              </a:rPr>
              <a:t>kesecik kıvrılmış ve katlanmış bir tüptür . </a:t>
            </a:r>
            <a:endParaRPr lang="tr-TR" sz="2000" dirty="0" smtClean="0">
              <a:solidFill>
                <a:srgbClr val="202122"/>
              </a:solidFill>
            </a:endParaRPr>
          </a:p>
          <a:p>
            <a:pPr lvl="0" eaLnBrk="1" hangingPunct="1">
              <a:lnSpc>
                <a:spcPct val="80000"/>
              </a:lnSpc>
            </a:pPr>
            <a:r>
              <a:rPr lang="tr-TR" sz="2000" dirty="0" smtClean="0">
                <a:solidFill>
                  <a:srgbClr val="202122"/>
                </a:solidFill>
              </a:rPr>
              <a:t>Veziküller </a:t>
            </a:r>
            <a:r>
              <a:rPr lang="tr-TR" sz="2000" dirty="0">
                <a:solidFill>
                  <a:srgbClr val="202122"/>
                </a:solidFill>
              </a:rPr>
              <a:t>5-10 cm boyutunda, 3-5 cm çapında ve 13 ml civarında bir hacme sahiptir.</a:t>
            </a:r>
          </a:p>
          <a:p>
            <a:pPr lvl="0" eaLnBrk="1" hangingPunct="1">
              <a:lnSpc>
                <a:spcPct val="80000"/>
              </a:lnSpc>
            </a:pPr>
            <a:r>
              <a:rPr lang="tr-TR" altLang="tr-TR" sz="2000" dirty="0" smtClean="0">
                <a:solidFill>
                  <a:srgbClr val="000000"/>
                </a:solidFill>
              </a:rPr>
              <a:t>Bu </a:t>
            </a:r>
            <a:r>
              <a:rPr lang="tr-TR" altLang="tr-TR" sz="2000" dirty="0">
                <a:solidFill>
                  <a:srgbClr val="000000"/>
                </a:solidFill>
              </a:rPr>
              <a:t>bezlerden çıkan salgı yolları </a:t>
            </a:r>
            <a:r>
              <a:rPr lang="tr-TR" altLang="tr-TR" sz="2000" dirty="0" err="1">
                <a:solidFill>
                  <a:srgbClr val="000000"/>
                </a:solidFill>
              </a:rPr>
              <a:t>vas</a:t>
            </a:r>
            <a:r>
              <a:rPr lang="tr-TR" altLang="tr-TR" sz="2000" dirty="0">
                <a:solidFill>
                  <a:srgbClr val="000000"/>
                </a:solidFill>
              </a:rPr>
              <a:t> </a:t>
            </a:r>
            <a:r>
              <a:rPr lang="tr-TR" altLang="tr-TR" sz="2000" dirty="0" err="1">
                <a:solidFill>
                  <a:srgbClr val="000000"/>
                </a:solidFill>
              </a:rPr>
              <a:t>deferensle</a:t>
            </a:r>
            <a:r>
              <a:rPr lang="tr-TR" altLang="tr-TR" sz="2000" dirty="0">
                <a:solidFill>
                  <a:srgbClr val="000000"/>
                </a:solidFill>
              </a:rPr>
              <a:t> birleşerek boşalma kanalını oluştururlar. </a:t>
            </a:r>
            <a:endParaRPr lang="tr-TR" altLang="tr-TR" sz="2000" dirty="0" smtClean="0">
              <a:solidFill>
                <a:srgbClr val="000000"/>
              </a:solidFill>
            </a:endParaRPr>
          </a:p>
          <a:p>
            <a:pPr lvl="0" eaLnBrk="1" hangingPunct="1">
              <a:lnSpc>
                <a:spcPct val="80000"/>
              </a:lnSpc>
            </a:pPr>
            <a:r>
              <a:rPr lang="tr-TR" altLang="tr-TR" sz="2000" dirty="0" smtClean="0">
                <a:solidFill>
                  <a:srgbClr val="000000"/>
                </a:solidFill>
              </a:rPr>
              <a:t>Bu </a:t>
            </a:r>
            <a:r>
              <a:rPr lang="tr-TR" altLang="tr-TR" sz="2000" dirty="0">
                <a:solidFill>
                  <a:srgbClr val="000000"/>
                </a:solidFill>
              </a:rPr>
              <a:t>bezler boşalma sırasında penisten dışarı atılan </a:t>
            </a:r>
            <a:r>
              <a:rPr lang="tr-TR" altLang="tr-TR" sz="2000" dirty="0" smtClean="0">
                <a:solidFill>
                  <a:srgbClr val="000000"/>
                </a:solidFill>
              </a:rPr>
              <a:t>meninin üretimine </a:t>
            </a:r>
            <a:r>
              <a:rPr lang="tr-TR" altLang="tr-TR" sz="2000" dirty="0">
                <a:solidFill>
                  <a:srgbClr val="000000"/>
                </a:solidFill>
              </a:rPr>
              <a:t>katkıda bulunur. </a:t>
            </a:r>
            <a:endParaRPr lang="tr-TR" altLang="tr-TR" sz="2000" dirty="0" smtClean="0">
              <a:solidFill>
                <a:srgbClr val="000000"/>
              </a:solidFill>
            </a:endParaRPr>
          </a:p>
          <a:p>
            <a:pPr lvl="0" eaLnBrk="1" hangingPunct="1">
              <a:lnSpc>
                <a:spcPct val="80000"/>
              </a:lnSpc>
            </a:pPr>
            <a:r>
              <a:rPr lang="tr-TR" altLang="tr-TR" sz="2000" dirty="0" err="1" smtClean="0">
                <a:solidFill>
                  <a:srgbClr val="000000"/>
                </a:solidFill>
              </a:rPr>
              <a:t>Seminal</a:t>
            </a:r>
            <a:r>
              <a:rPr lang="tr-TR" altLang="tr-TR" sz="2000" dirty="0" smtClean="0">
                <a:solidFill>
                  <a:srgbClr val="000000"/>
                </a:solidFill>
              </a:rPr>
              <a:t> </a:t>
            </a:r>
            <a:r>
              <a:rPr lang="tr-TR" altLang="tr-TR" sz="2000" dirty="0">
                <a:solidFill>
                  <a:srgbClr val="000000"/>
                </a:solidFill>
              </a:rPr>
              <a:t>bezin salgısı bir tür şeker olan früktozdan zengindir. Bu şeker uzun bir yol kat etmesi gereken spermleri besler.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102</a:t>
            </a:fld>
            <a:endParaRPr lang="tr-TR" altLang="tr-TR"/>
          </a:p>
        </p:txBody>
      </p:sp>
    </p:spTree>
    <p:extLst>
      <p:ext uri="{BB962C8B-B14F-4D97-AF65-F5344CB8AC3E}">
        <p14:creationId xmlns:p14="http://schemas.microsoft.com/office/powerpoint/2010/main" val="285264928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323850" y="620713"/>
            <a:ext cx="8229600" cy="5726112"/>
          </a:xfrm>
        </p:spPr>
        <p:txBody>
          <a:bodyPr/>
          <a:lstStyle/>
          <a:p>
            <a:pPr eaLnBrk="1" hangingPunct="1">
              <a:lnSpc>
                <a:spcPct val="80000"/>
              </a:lnSpc>
            </a:pPr>
            <a:endParaRPr lang="tr-TR" altLang="tr-TR" sz="2000" b="1" dirty="0" smtClean="0"/>
          </a:p>
          <a:p>
            <a:pPr eaLnBrk="1" hangingPunct="1">
              <a:lnSpc>
                <a:spcPct val="80000"/>
              </a:lnSpc>
            </a:pPr>
            <a:endParaRPr lang="tr-TR" altLang="tr-TR" sz="2000" b="1" dirty="0"/>
          </a:p>
          <a:p>
            <a:pPr eaLnBrk="1" hangingPunct="1">
              <a:lnSpc>
                <a:spcPct val="80000"/>
              </a:lnSpc>
            </a:pPr>
            <a:endParaRPr lang="tr-TR" altLang="tr-TR" sz="2000" b="1" dirty="0" smtClean="0"/>
          </a:p>
          <a:p>
            <a:pPr marL="0" indent="0" eaLnBrk="1" hangingPunct="1">
              <a:lnSpc>
                <a:spcPct val="80000"/>
              </a:lnSpc>
              <a:buNone/>
            </a:pPr>
            <a:r>
              <a:rPr lang="tr-TR" altLang="tr-TR" sz="2000" b="1" dirty="0" smtClean="0"/>
              <a:t>Prostat bezi</a:t>
            </a:r>
            <a:r>
              <a:rPr lang="tr-TR" altLang="tr-TR" sz="2000" dirty="0" smtClean="0"/>
              <a:t>:</a:t>
            </a:r>
          </a:p>
          <a:p>
            <a:pPr eaLnBrk="1" hangingPunct="1">
              <a:lnSpc>
                <a:spcPct val="80000"/>
              </a:lnSpc>
            </a:pPr>
            <a:r>
              <a:rPr lang="tr-TR" altLang="tr-TR" sz="2000" dirty="0" smtClean="0"/>
              <a:t>Yunanca</a:t>
            </a:r>
            <a:r>
              <a:rPr lang="tr-TR" altLang="tr-TR" sz="2000" dirty="0"/>
              <a:t>: </a:t>
            </a:r>
            <a:r>
              <a:rPr lang="el-GR" altLang="tr-TR" sz="2000" dirty="0"/>
              <a:t>προστάτης </a:t>
            </a:r>
            <a:r>
              <a:rPr lang="tr-TR" altLang="tr-TR" sz="2000" dirty="0" err="1"/>
              <a:t>prostatis</a:t>
            </a:r>
            <a:r>
              <a:rPr lang="tr-TR" altLang="tr-TR" sz="2000" dirty="0"/>
              <a:t>; "koruyucu", "</a:t>
            </a:r>
            <a:r>
              <a:rPr lang="tr-TR" altLang="tr-TR" sz="2000" dirty="0" smtClean="0"/>
              <a:t>muhafız«</a:t>
            </a:r>
          </a:p>
          <a:p>
            <a:pPr eaLnBrk="1" hangingPunct="1">
              <a:lnSpc>
                <a:spcPct val="80000"/>
              </a:lnSpc>
            </a:pPr>
            <a:r>
              <a:rPr lang="tr-TR" altLang="tr-TR" sz="2000" dirty="0" err="1" smtClean="0"/>
              <a:t>üriner</a:t>
            </a:r>
            <a:r>
              <a:rPr lang="tr-TR" altLang="tr-TR" sz="2000" dirty="0" smtClean="0"/>
              <a:t> </a:t>
            </a:r>
            <a:r>
              <a:rPr lang="tr-TR" altLang="tr-TR" sz="2000" dirty="0"/>
              <a:t>sistemin son kısmına yakın bölümde mesane ve </a:t>
            </a:r>
            <a:r>
              <a:rPr lang="tr-TR" altLang="tr-TR" sz="2000" dirty="0" err="1"/>
              <a:t>üretra</a:t>
            </a:r>
            <a:r>
              <a:rPr lang="tr-TR" altLang="tr-TR" sz="2000" dirty="0"/>
              <a:t> (dış idrar kanalı) arasına yerleşmiş kestane şekli ve büyüklüğünde bir organdır. </a:t>
            </a:r>
            <a:endParaRPr lang="tr-TR" altLang="tr-TR" sz="2000" dirty="0" smtClean="0"/>
          </a:p>
          <a:p>
            <a:pPr eaLnBrk="1" hangingPunct="1">
              <a:lnSpc>
                <a:spcPct val="80000"/>
              </a:lnSpc>
            </a:pPr>
            <a:r>
              <a:rPr lang="tr-TR" altLang="tr-TR" sz="2000" dirty="0" smtClean="0"/>
              <a:t>Hem </a:t>
            </a:r>
            <a:r>
              <a:rPr lang="tr-TR" altLang="tr-TR" sz="2000" dirty="0" err="1"/>
              <a:t>üretra</a:t>
            </a:r>
            <a:r>
              <a:rPr lang="tr-TR" altLang="tr-TR" sz="2000" dirty="0"/>
              <a:t> hem de boşalım kanalı bu bezin içerisinden geçer. </a:t>
            </a:r>
            <a:endParaRPr lang="tr-TR" altLang="tr-TR" sz="2000" dirty="0" smtClean="0"/>
          </a:p>
          <a:p>
            <a:pPr eaLnBrk="1" hangingPunct="1">
              <a:lnSpc>
                <a:spcPct val="80000"/>
              </a:lnSpc>
            </a:pPr>
            <a:r>
              <a:rPr lang="tr-TR" altLang="tr-TR" sz="2000" dirty="0" smtClean="0"/>
              <a:t>Prostat </a:t>
            </a:r>
            <a:r>
              <a:rPr lang="tr-TR" altLang="tr-TR" sz="2000" dirty="0"/>
              <a:t>hem salgı üreten dokular hem de kas içerir. </a:t>
            </a:r>
            <a:endParaRPr lang="tr-TR" altLang="tr-TR" sz="2000" dirty="0" smtClean="0"/>
          </a:p>
          <a:p>
            <a:pPr eaLnBrk="1" hangingPunct="1">
              <a:lnSpc>
                <a:spcPct val="80000"/>
              </a:lnSpc>
            </a:pPr>
            <a:r>
              <a:rPr lang="tr-TR" altLang="tr-TR" sz="2000" dirty="0" smtClean="0"/>
              <a:t>Cinsel </a:t>
            </a:r>
            <a:r>
              <a:rPr lang="tr-TR" altLang="tr-TR" sz="2000" dirty="0"/>
              <a:t>uyarılma sırasında prostatın kas dokusu kasılarak </a:t>
            </a:r>
            <a:r>
              <a:rPr lang="tr-TR" altLang="tr-TR" sz="2000" dirty="0" err="1"/>
              <a:t>üretra</a:t>
            </a:r>
            <a:r>
              <a:rPr lang="tr-TR" altLang="tr-TR" sz="2000" dirty="0"/>
              <a:t> kanalını kapatır. </a:t>
            </a:r>
            <a:endParaRPr lang="tr-TR" altLang="tr-TR" sz="2000" dirty="0" smtClean="0"/>
          </a:p>
          <a:p>
            <a:pPr eaLnBrk="1" hangingPunct="1">
              <a:lnSpc>
                <a:spcPct val="80000"/>
              </a:lnSpc>
            </a:pPr>
            <a:r>
              <a:rPr lang="tr-TR" altLang="tr-TR" sz="2000" dirty="0" smtClean="0"/>
              <a:t>Böylece </a:t>
            </a:r>
            <a:r>
              <a:rPr lang="tr-TR" altLang="tr-TR" sz="2000" dirty="0"/>
              <a:t>semen içine idrarın karışması sonucu spermin zarar görmesi engellenmiş olur.</a:t>
            </a:r>
          </a:p>
          <a:p>
            <a:pPr eaLnBrk="1" hangingPunct="1">
              <a:lnSpc>
                <a:spcPct val="80000"/>
              </a:lnSpc>
            </a:pPr>
            <a:endParaRPr lang="tr-TR" altLang="tr-TR" sz="2000" b="1" dirty="0" smtClean="0"/>
          </a:p>
        </p:txBody>
      </p:sp>
      <p:sp>
        <p:nvSpPr>
          <p:cNvPr id="30724"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solidFill>
                  <a:srgbClr val="000000"/>
                </a:solidFill>
              </a:rPr>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solidFill>
                  <a:srgbClr val="000000"/>
                </a:solidFill>
              </a:rPr>
              <a:pPr>
                <a:defRPr/>
              </a:pPr>
              <a:t>103</a:t>
            </a:fld>
            <a:endParaRPr lang="tr-TR" altLang="tr-TR">
              <a:solidFill>
                <a:srgbClr val="000000"/>
              </a:solidFill>
            </a:endParaRPr>
          </a:p>
        </p:txBody>
      </p:sp>
    </p:spTree>
    <p:extLst>
      <p:ext uri="{BB962C8B-B14F-4D97-AF65-F5344CB8AC3E}">
        <p14:creationId xmlns:p14="http://schemas.microsoft.com/office/powerpoint/2010/main" val="375354198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t>Vücudun normal işleyişinde iki göreve sahiptir: </a:t>
            </a:r>
            <a:endParaRPr lang="tr-TR" sz="2000" dirty="0" smtClean="0"/>
          </a:p>
          <a:p>
            <a:pPr lvl="1"/>
            <a:r>
              <a:rPr lang="tr-TR" sz="2000" dirty="0"/>
              <a:t>A</a:t>
            </a:r>
            <a:r>
              <a:rPr lang="tr-TR" sz="2000" dirty="0" smtClean="0"/>
              <a:t>na </a:t>
            </a:r>
            <a:r>
              <a:rPr lang="tr-TR" sz="2000" dirty="0"/>
              <a:t>fonksiyonu  boşaltım esnasında idrar torbasından idrarı taşımak ve </a:t>
            </a:r>
            <a:r>
              <a:rPr lang="tr-TR" sz="2000" dirty="0" err="1"/>
              <a:t>ejakülasyon</a:t>
            </a:r>
            <a:r>
              <a:rPr lang="tr-TR" sz="2000" dirty="0"/>
              <a:t> esnasında spermin iletimini sağlamaktır. </a:t>
            </a:r>
            <a:endParaRPr lang="tr-TR" sz="2000" dirty="0" smtClean="0"/>
          </a:p>
          <a:p>
            <a:pPr lvl="1"/>
            <a:r>
              <a:rPr lang="tr-TR" sz="2000" dirty="0" smtClean="0"/>
              <a:t>Ayrıca </a:t>
            </a:r>
            <a:r>
              <a:rPr lang="tr-TR" sz="2000" dirty="0"/>
              <a:t>meni sıvısının içeriğinde bulunan, spermleri besleyen ve onları kadın üreme sistemi içerisine ilerlerken koruyan özel bir proteini salgılar.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104</a:t>
            </a:fld>
            <a:endParaRPr lang="tr-TR" altLang="tr-TR"/>
          </a:p>
        </p:txBody>
      </p:sp>
    </p:spTree>
    <p:extLst>
      <p:ext uri="{BB962C8B-B14F-4D97-AF65-F5344CB8AC3E}">
        <p14:creationId xmlns:p14="http://schemas.microsoft.com/office/powerpoint/2010/main" val="33707935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eaLnBrk="1" hangingPunct="1">
              <a:lnSpc>
                <a:spcPct val="80000"/>
              </a:lnSpc>
              <a:buNone/>
            </a:pPr>
            <a:r>
              <a:rPr lang="tr-TR" altLang="tr-TR" sz="2000" b="1" dirty="0" err="1">
                <a:solidFill>
                  <a:srgbClr val="000000"/>
                </a:solidFill>
              </a:rPr>
              <a:t>Kowper</a:t>
            </a:r>
            <a:r>
              <a:rPr lang="tr-TR" altLang="tr-TR" sz="2000" b="1" dirty="0">
                <a:solidFill>
                  <a:srgbClr val="000000"/>
                </a:solidFill>
              </a:rPr>
              <a:t> bezi</a:t>
            </a:r>
            <a:r>
              <a:rPr lang="tr-TR" altLang="tr-TR" sz="2000" b="1" dirty="0" smtClean="0">
                <a:solidFill>
                  <a:srgbClr val="000000"/>
                </a:solidFill>
              </a:rPr>
              <a:t>:</a:t>
            </a:r>
          </a:p>
          <a:p>
            <a:pPr lvl="0" eaLnBrk="1" hangingPunct="1">
              <a:lnSpc>
                <a:spcPct val="80000"/>
              </a:lnSpc>
            </a:pPr>
            <a:r>
              <a:rPr lang="tr-TR" altLang="tr-TR" sz="2000" dirty="0" err="1" smtClean="0">
                <a:solidFill>
                  <a:srgbClr val="000000"/>
                </a:solidFill>
              </a:rPr>
              <a:t>Bulbouretral</a:t>
            </a:r>
            <a:r>
              <a:rPr lang="tr-TR" altLang="tr-TR" sz="2000" dirty="0" smtClean="0">
                <a:solidFill>
                  <a:srgbClr val="000000"/>
                </a:solidFill>
              </a:rPr>
              <a:t> </a:t>
            </a:r>
            <a:r>
              <a:rPr lang="tr-TR" altLang="tr-TR" sz="2000" dirty="0">
                <a:solidFill>
                  <a:srgbClr val="000000"/>
                </a:solidFill>
              </a:rPr>
              <a:t>bezler de denilen prostatın hemen </a:t>
            </a:r>
            <a:r>
              <a:rPr lang="tr-TR" altLang="tr-TR" sz="2000" dirty="0" err="1">
                <a:solidFill>
                  <a:srgbClr val="000000"/>
                </a:solidFill>
              </a:rPr>
              <a:t>altında,üretranın</a:t>
            </a:r>
            <a:r>
              <a:rPr lang="tr-TR" altLang="tr-TR" sz="2000" dirty="0">
                <a:solidFill>
                  <a:srgbClr val="000000"/>
                </a:solidFill>
              </a:rPr>
              <a:t> iki yanında yer alan bezelye büyüklüğünde iki küçük yapıdır</a:t>
            </a:r>
            <a:r>
              <a:rPr lang="tr-TR" altLang="tr-TR" sz="2000" dirty="0" smtClean="0">
                <a:solidFill>
                  <a:srgbClr val="000000"/>
                </a:solidFill>
              </a:rPr>
              <a:t>.</a:t>
            </a:r>
          </a:p>
          <a:p>
            <a:pPr lvl="0" eaLnBrk="1" hangingPunct="1">
              <a:lnSpc>
                <a:spcPct val="80000"/>
              </a:lnSpc>
            </a:pPr>
            <a:r>
              <a:rPr lang="tr-TR" altLang="tr-TR" sz="2000" dirty="0" smtClean="0">
                <a:solidFill>
                  <a:srgbClr val="000000"/>
                </a:solidFill>
              </a:rPr>
              <a:t>Cinsel </a:t>
            </a:r>
            <a:r>
              <a:rPr lang="tr-TR" altLang="tr-TR" sz="2000" dirty="0">
                <a:solidFill>
                  <a:srgbClr val="000000"/>
                </a:solidFill>
              </a:rPr>
              <a:t>uyarılma sırasında ön boşalma sıvısı denilen sıvıyı </a:t>
            </a:r>
            <a:r>
              <a:rPr lang="tr-TR" altLang="tr-TR" sz="2000" dirty="0" smtClean="0">
                <a:solidFill>
                  <a:srgbClr val="000000"/>
                </a:solidFill>
              </a:rPr>
              <a:t>salgılar.</a:t>
            </a:r>
          </a:p>
          <a:p>
            <a:pPr lvl="0" eaLnBrk="1" hangingPunct="1">
              <a:lnSpc>
                <a:spcPct val="80000"/>
              </a:lnSpc>
            </a:pPr>
            <a:r>
              <a:rPr lang="tr-TR" altLang="tr-TR" sz="2000" dirty="0" smtClean="0">
                <a:solidFill>
                  <a:srgbClr val="000000"/>
                </a:solidFill>
              </a:rPr>
              <a:t>İnce </a:t>
            </a:r>
            <a:r>
              <a:rPr lang="tr-TR" altLang="tr-TR" sz="2000" dirty="0">
                <a:solidFill>
                  <a:srgbClr val="000000"/>
                </a:solidFill>
              </a:rPr>
              <a:t>kanalcıklar bu sıvıyı </a:t>
            </a:r>
            <a:r>
              <a:rPr lang="tr-TR" altLang="tr-TR" sz="2000" dirty="0" err="1">
                <a:solidFill>
                  <a:srgbClr val="000000"/>
                </a:solidFill>
              </a:rPr>
              <a:t>Kowper</a:t>
            </a:r>
            <a:r>
              <a:rPr lang="tr-TR" altLang="tr-TR" sz="2000" dirty="0">
                <a:solidFill>
                  <a:srgbClr val="000000"/>
                </a:solidFill>
              </a:rPr>
              <a:t> bezinden </a:t>
            </a:r>
            <a:r>
              <a:rPr lang="tr-TR" altLang="tr-TR" sz="2000" dirty="0" err="1">
                <a:solidFill>
                  <a:srgbClr val="000000"/>
                </a:solidFill>
              </a:rPr>
              <a:t>üretraya</a:t>
            </a:r>
            <a:r>
              <a:rPr lang="tr-TR" altLang="tr-TR" sz="2000" dirty="0">
                <a:solidFill>
                  <a:srgbClr val="000000"/>
                </a:solidFill>
              </a:rPr>
              <a:t> taşır</a:t>
            </a:r>
            <a:r>
              <a:rPr lang="tr-TR" altLang="tr-TR" sz="2000" dirty="0" smtClean="0">
                <a:solidFill>
                  <a:srgbClr val="000000"/>
                </a:solidFill>
              </a:rPr>
              <a:t>. </a:t>
            </a:r>
            <a:r>
              <a:rPr lang="tr-TR" altLang="tr-TR" sz="2000" dirty="0" err="1" smtClean="0">
                <a:solidFill>
                  <a:srgbClr val="000000"/>
                </a:solidFill>
              </a:rPr>
              <a:t>Üretranın</a:t>
            </a:r>
            <a:r>
              <a:rPr lang="tr-TR" altLang="tr-TR" sz="2000" dirty="0" smtClean="0">
                <a:solidFill>
                  <a:srgbClr val="000000"/>
                </a:solidFill>
              </a:rPr>
              <a:t> </a:t>
            </a:r>
            <a:r>
              <a:rPr lang="tr-TR" altLang="tr-TR" sz="2000" dirty="0">
                <a:solidFill>
                  <a:srgbClr val="000000"/>
                </a:solidFill>
              </a:rPr>
              <a:t>asidini nötralize eder ve ayni zamanda </a:t>
            </a:r>
            <a:r>
              <a:rPr lang="tr-TR" altLang="tr-TR" sz="2000" dirty="0" err="1">
                <a:solidFill>
                  <a:srgbClr val="000000"/>
                </a:solidFill>
              </a:rPr>
              <a:t>üretrayı</a:t>
            </a:r>
            <a:r>
              <a:rPr lang="tr-TR" altLang="tr-TR" sz="2000" dirty="0">
                <a:solidFill>
                  <a:srgbClr val="000000"/>
                </a:solidFill>
              </a:rPr>
              <a:t> kayganlaştırarak </a:t>
            </a:r>
            <a:r>
              <a:rPr lang="tr-TR" altLang="tr-TR" sz="2000" dirty="0" err="1">
                <a:solidFill>
                  <a:srgbClr val="000000"/>
                </a:solidFill>
              </a:rPr>
              <a:t>seminal</a:t>
            </a:r>
            <a:r>
              <a:rPr lang="tr-TR" altLang="tr-TR" sz="2000" dirty="0">
                <a:solidFill>
                  <a:srgbClr val="000000"/>
                </a:solidFill>
              </a:rPr>
              <a:t> sıvının akışını kolaylaştırır.</a:t>
            </a:r>
          </a:p>
          <a:p>
            <a:pPr lvl="0" eaLnBrk="1" hangingPunct="1">
              <a:lnSpc>
                <a:spcPct val="80000"/>
              </a:lnSpc>
            </a:pPr>
            <a:r>
              <a:rPr lang="tr-TR" altLang="tr-TR" sz="2000" dirty="0">
                <a:solidFill>
                  <a:srgbClr val="000000"/>
                </a:solidFill>
              </a:rPr>
              <a:t>Bazı erkekler </a:t>
            </a:r>
            <a:r>
              <a:rPr lang="tr-TR" altLang="tr-TR" sz="2000" dirty="0" err="1">
                <a:solidFill>
                  <a:srgbClr val="000000"/>
                </a:solidFill>
              </a:rPr>
              <a:t>ereksiyona</a:t>
            </a:r>
            <a:r>
              <a:rPr lang="tr-TR" altLang="tr-TR" sz="2000" dirty="0">
                <a:solidFill>
                  <a:srgbClr val="000000"/>
                </a:solidFill>
              </a:rPr>
              <a:t> ulaşır ulaşmaz  </a:t>
            </a:r>
            <a:r>
              <a:rPr lang="tr-TR" altLang="tr-TR" sz="2000" dirty="0" err="1">
                <a:solidFill>
                  <a:srgbClr val="000000"/>
                </a:solidFill>
              </a:rPr>
              <a:t>Kowper</a:t>
            </a:r>
            <a:r>
              <a:rPr lang="tr-TR" altLang="tr-TR" sz="2000" dirty="0">
                <a:solidFill>
                  <a:srgbClr val="000000"/>
                </a:solidFill>
              </a:rPr>
              <a:t> bezinin </a:t>
            </a:r>
            <a:r>
              <a:rPr lang="tr-TR" altLang="tr-TR" sz="2000" dirty="0" err="1">
                <a:solidFill>
                  <a:srgbClr val="000000"/>
                </a:solidFill>
              </a:rPr>
              <a:t>sekresyonunu</a:t>
            </a:r>
            <a:r>
              <a:rPr lang="tr-TR" altLang="tr-TR" sz="2000" dirty="0">
                <a:solidFill>
                  <a:srgbClr val="000000"/>
                </a:solidFill>
              </a:rPr>
              <a:t> fark ederken diğerleri bu damlacıkları  ya nadiren görürler ya da hiç görmezler</a:t>
            </a:r>
            <a:r>
              <a:rPr lang="tr-TR" altLang="tr-TR" sz="2000" dirty="0" smtClean="0">
                <a:solidFill>
                  <a:srgbClr val="000000"/>
                </a:solidFill>
              </a:rPr>
              <a:t>. </a:t>
            </a:r>
          </a:p>
          <a:p>
            <a:pPr lvl="0" eaLnBrk="1" hangingPunct="1">
              <a:lnSpc>
                <a:spcPct val="80000"/>
              </a:lnSpc>
            </a:pPr>
            <a:r>
              <a:rPr lang="tr-TR" altLang="tr-TR" sz="2000" dirty="0" smtClean="0">
                <a:solidFill>
                  <a:srgbClr val="000000"/>
                </a:solidFill>
              </a:rPr>
              <a:t>Bununla </a:t>
            </a:r>
            <a:r>
              <a:rPr lang="tr-TR" altLang="tr-TR" sz="2000" dirty="0">
                <a:solidFill>
                  <a:srgbClr val="000000"/>
                </a:solidFill>
              </a:rPr>
              <a:t>birlikte pek çok erkek için bu salgı boşalmanın hemen öncesinde görünür</a:t>
            </a:r>
            <a:r>
              <a:rPr lang="tr-TR" altLang="tr-TR" sz="2000" dirty="0" smtClean="0">
                <a:solidFill>
                  <a:srgbClr val="000000"/>
                </a:solidFill>
              </a:rPr>
              <a:t>. </a:t>
            </a:r>
          </a:p>
          <a:p>
            <a:pPr lvl="0" eaLnBrk="1" hangingPunct="1">
              <a:lnSpc>
                <a:spcPct val="80000"/>
              </a:lnSpc>
            </a:pPr>
            <a:r>
              <a:rPr lang="tr-TR" altLang="tr-TR" sz="2000" dirty="0" smtClean="0">
                <a:solidFill>
                  <a:srgbClr val="000000"/>
                </a:solidFill>
              </a:rPr>
              <a:t>Bu </a:t>
            </a:r>
            <a:r>
              <a:rPr lang="tr-TR" altLang="tr-TR" sz="2000" dirty="0">
                <a:solidFill>
                  <a:srgbClr val="000000"/>
                </a:solidFill>
              </a:rPr>
              <a:t>sıvı semen olmamasına rağmen </a:t>
            </a:r>
            <a:r>
              <a:rPr lang="tr-TR" altLang="tr-TR" sz="2000" dirty="0" smtClean="0">
                <a:solidFill>
                  <a:srgbClr val="000000"/>
                </a:solidFill>
              </a:rPr>
              <a:t>sağlıklı </a:t>
            </a:r>
            <a:r>
              <a:rPr lang="tr-TR" altLang="tr-TR" sz="2000" dirty="0">
                <a:solidFill>
                  <a:srgbClr val="000000"/>
                </a:solidFill>
              </a:rPr>
              <a:t>spermler içerebilir. </a:t>
            </a:r>
            <a:endParaRPr lang="tr-TR" altLang="tr-TR" sz="2000" dirty="0" smtClean="0">
              <a:solidFill>
                <a:srgbClr val="000000"/>
              </a:solidFill>
            </a:endParaRPr>
          </a:p>
          <a:p>
            <a:pPr lvl="0" eaLnBrk="1" hangingPunct="1">
              <a:lnSpc>
                <a:spcPct val="80000"/>
              </a:lnSpc>
            </a:pPr>
            <a:r>
              <a:rPr lang="tr-TR" altLang="tr-TR" sz="2000" dirty="0" smtClean="0">
                <a:solidFill>
                  <a:srgbClr val="000000"/>
                </a:solidFill>
              </a:rPr>
              <a:t>Bu </a:t>
            </a:r>
            <a:r>
              <a:rPr lang="tr-TR" altLang="tr-TR" sz="2000" dirty="0">
                <a:solidFill>
                  <a:srgbClr val="000000"/>
                </a:solidFill>
              </a:rPr>
              <a:t>doğum kontrolü için kullanılan geri çekilme yönteminin etkili olmamasının nedenlerinden biridir.</a:t>
            </a: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105</a:t>
            </a:fld>
            <a:endParaRPr lang="tr-TR" altLang="tr-TR"/>
          </a:p>
        </p:txBody>
      </p:sp>
    </p:spTree>
    <p:extLst>
      <p:ext uri="{BB962C8B-B14F-4D97-AF65-F5344CB8AC3E}">
        <p14:creationId xmlns:p14="http://schemas.microsoft.com/office/powerpoint/2010/main" val="165662927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800" b="1" dirty="0">
                <a:solidFill>
                  <a:srgbClr val="0070C0"/>
                </a:solidFill>
              </a:rPr>
              <a:t>Dış Cinsel Organlar</a:t>
            </a:r>
            <a:br>
              <a:rPr lang="tr-TR" altLang="tr-TR" sz="2800" b="1" dirty="0">
                <a:solidFill>
                  <a:srgbClr val="0070C0"/>
                </a:solidFill>
              </a:rPr>
            </a:br>
            <a:endParaRPr lang="tr-TR" dirty="0"/>
          </a:p>
        </p:txBody>
      </p:sp>
      <p:sp>
        <p:nvSpPr>
          <p:cNvPr id="4" name="Altbilgi Yer Tutucusu 3"/>
          <p:cNvSpPr>
            <a:spLocks noGrp="1"/>
          </p:cNvSpPr>
          <p:nvPr>
            <p:ph type="ftr" sz="quarter" idx="11"/>
          </p:nvPr>
        </p:nvSpPr>
        <p:spPr/>
        <p:txBody>
          <a:bodyPr/>
          <a:lstStyle/>
          <a:p>
            <a:pPr>
              <a:defRPr/>
            </a:pPr>
            <a:r>
              <a:rPr lang="tr-TR" smtClean="0">
                <a:solidFill>
                  <a:srgbClr val="000000"/>
                </a:solidFill>
              </a:rPr>
              <a:t>Prof. Dr. Sultan Doğan</a:t>
            </a:r>
            <a:endParaRPr lang="tr-TR">
              <a:solidFill>
                <a:srgbClr val="000000"/>
              </a:solidFill>
            </a:endParaRP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solidFill>
                  <a:srgbClr val="000000"/>
                </a:solidFill>
              </a:rPr>
              <a:pPr>
                <a:defRPr/>
              </a:pPr>
              <a:t>106</a:t>
            </a:fld>
            <a:endParaRPr lang="tr-TR" altLang="tr-TR">
              <a:solidFill>
                <a:srgbClr val="000000"/>
              </a:solidFill>
            </a:endParaRPr>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2492896"/>
            <a:ext cx="7370661" cy="2533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93583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Skrotum</a:t>
            </a:r>
            <a:endParaRPr lang="tr-TR" dirty="0"/>
          </a:p>
        </p:txBody>
      </p:sp>
      <p:sp>
        <p:nvSpPr>
          <p:cNvPr id="3" name="İçerik Yer Tutucusu 2"/>
          <p:cNvSpPr>
            <a:spLocks noGrp="1"/>
          </p:cNvSpPr>
          <p:nvPr>
            <p:ph idx="1"/>
          </p:nvPr>
        </p:nvSpPr>
        <p:spPr/>
        <p:txBody>
          <a:bodyPr/>
          <a:lstStyle/>
          <a:p>
            <a:pPr marL="0" indent="0">
              <a:buNone/>
            </a:pPr>
            <a:r>
              <a:rPr lang="tr-TR" sz="2000" dirty="0" err="1"/>
              <a:t>Skrotum</a:t>
            </a:r>
            <a:r>
              <a:rPr lang="tr-TR" sz="2000" dirty="0"/>
              <a:t>, erkeklerde testisleri barındıran, </a:t>
            </a:r>
            <a:r>
              <a:rPr lang="tr-TR" sz="2000" dirty="0" smtClean="0"/>
              <a:t>deriyle </a:t>
            </a:r>
            <a:r>
              <a:rPr lang="tr-TR" sz="2000" dirty="0"/>
              <a:t>kaplı bir kesedir. İki tabakadan oluşur. Dış tabaka vücudun diğer taraflarına göre daha koyu renkli olan ve ergenlikten itibaren üzeri kıllanan ince bir deridir. İkinci tabaka ise düz kas lifleri ve bağ dokusundan oluşur. Esas olarak, testislerin vücut dışında bulunmasını sağlayarak, sperm üretimi için ideal sıcaklığı korumaya yardımcı olur. İşte </a:t>
            </a:r>
            <a:r>
              <a:rPr lang="tr-TR" sz="2000" dirty="0" err="1"/>
              <a:t>skrotum</a:t>
            </a:r>
            <a:r>
              <a:rPr lang="tr-TR" sz="2000" dirty="0"/>
              <a:t> hakkında detaylı bilgiler:</a:t>
            </a:r>
          </a:p>
          <a:p>
            <a:pPr marL="0" indent="0">
              <a:buNone/>
            </a:pPr>
            <a:r>
              <a:rPr lang="tr-TR" sz="2000" b="1" dirty="0"/>
              <a:t>1. Yapı ve Konum</a:t>
            </a:r>
          </a:p>
          <a:p>
            <a:pPr marL="0" indent="0">
              <a:buNone/>
            </a:pPr>
            <a:r>
              <a:rPr lang="tr-TR" sz="2000" b="1" dirty="0"/>
              <a:t>Yapı:</a:t>
            </a:r>
            <a:r>
              <a:rPr lang="tr-TR" sz="2000" dirty="0"/>
              <a:t> </a:t>
            </a:r>
            <a:r>
              <a:rPr lang="tr-TR" sz="2000" dirty="0" err="1"/>
              <a:t>Skrotum</a:t>
            </a:r>
            <a:r>
              <a:rPr lang="tr-TR" sz="2000" dirty="0"/>
              <a:t>, deri ve altındaki düz kaslardan (</a:t>
            </a:r>
            <a:r>
              <a:rPr lang="tr-TR" sz="2000" dirty="0" err="1"/>
              <a:t>dartos</a:t>
            </a:r>
            <a:r>
              <a:rPr lang="tr-TR" sz="2000" dirty="0"/>
              <a:t> kası) oluşan elastik bir yapıdır. İçerisinde, her biri bir testisi barındıran iki bölme bulunur.</a:t>
            </a:r>
          </a:p>
          <a:p>
            <a:pPr marL="0" indent="0">
              <a:buNone/>
            </a:pPr>
            <a:r>
              <a:rPr lang="tr-TR" sz="2000" b="1" dirty="0"/>
              <a:t>Konum:</a:t>
            </a:r>
            <a:r>
              <a:rPr lang="tr-TR" sz="2000" dirty="0"/>
              <a:t> </a:t>
            </a:r>
            <a:r>
              <a:rPr lang="tr-TR" sz="2000" dirty="0" err="1"/>
              <a:t>Skrotum</a:t>
            </a:r>
            <a:r>
              <a:rPr lang="tr-TR" sz="2000" dirty="0"/>
              <a:t>, erkeklerde </a:t>
            </a:r>
            <a:r>
              <a:rPr lang="tr-TR" sz="2000" dirty="0" err="1"/>
              <a:t>pelvisin</a:t>
            </a:r>
            <a:r>
              <a:rPr lang="tr-TR" sz="2000" dirty="0"/>
              <a:t> altında, penisin hemen arkasında yer alır.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107</a:t>
            </a:fld>
            <a:endParaRPr lang="tr-TR" altLang="tr-TR"/>
          </a:p>
        </p:txBody>
      </p:sp>
    </p:spTree>
    <p:extLst>
      <p:ext uri="{BB962C8B-B14F-4D97-AF65-F5344CB8AC3E}">
        <p14:creationId xmlns:p14="http://schemas.microsoft.com/office/powerpoint/2010/main" val="32340492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a:solidFill>
                  <a:srgbClr val="000000"/>
                </a:solidFill>
              </a:rPr>
              <a:t>2. İşlevler</a:t>
            </a:r>
          </a:p>
          <a:p>
            <a:pPr marL="0" lvl="0" indent="0">
              <a:buNone/>
            </a:pPr>
            <a:r>
              <a:rPr lang="tr-TR" sz="2000" b="1" dirty="0">
                <a:solidFill>
                  <a:srgbClr val="000000"/>
                </a:solidFill>
              </a:rPr>
              <a:t>Sıcaklık Düzenlemesi:</a:t>
            </a:r>
            <a:r>
              <a:rPr lang="tr-TR" sz="2000" dirty="0">
                <a:solidFill>
                  <a:srgbClr val="000000"/>
                </a:solidFill>
              </a:rPr>
              <a:t> </a:t>
            </a:r>
            <a:r>
              <a:rPr lang="tr-TR" sz="2000" dirty="0" err="1">
                <a:solidFill>
                  <a:srgbClr val="000000"/>
                </a:solidFill>
              </a:rPr>
              <a:t>Skrotumun</a:t>
            </a:r>
            <a:r>
              <a:rPr lang="tr-TR" sz="2000" dirty="0">
                <a:solidFill>
                  <a:srgbClr val="000000"/>
                </a:solidFill>
              </a:rPr>
              <a:t> ana işlevi, testislerin sıcaklığını vücut sıcaklığının yaklaşık 2-3 derece </a:t>
            </a:r>
            <a:r>
              <a:rPr lang="tr-TR" sz="2000" dirty="0" err="1">
                <a:solidFill>
                  <a:srgbClr val="000000"/>
                </a:solidFill>
              </a:rPr>
              <a:t>Celsius</a:t>
            </a:r>
            <a:r>
              <a:rPr lang="tr-TR" sz="2000" dirty="0">
                <a:solidFill>
                  <a:srgbClr val="000000"/>
                </a:solidFill>
              </a:rPr>
              <a:t> altında tutarak sperm üretimini optimize etmektir. </a:t>
            </a:r>
            <a:r>
              <a:rPr lang="tr-TR" sz="2000" dirty="0" err="1">
                <a:solidFill>
                  <a:srgbClr val="000000"/>
                </a:solidFill>
              </a:rPr>
              <a:t>Dartos</a:t>
            </a:r>
            <a:r>
              <a:rPr lang="tr-TR" sz="2000" dirty="0">
                <a:solidFill>
                  <a:srgbClr val="000000"/>
                </a:solidFill>
              </a:rPr>
              <a:t> kası ve </a:t>
            </a:r>
            <a:r>
              <a:rPr lang="tr-TR" sz="2000" dirty="0" err="1">
                <a:solidFill>
                  <a:srgbClr val="000000"/>
                </a:solidFill>
              </a:rPr>
              <a:t>kremaster</a:t>
            </a:r>
            <a:r>
              <a:rPr lang="tr-TR" sz="2000" dirty="0">
                <a:solidFill>
                  <a:srgbClr val="000000"/>
                </a:solidFill>
              </a:rPr>
              <a:t> kası (testisleri yukarı veya aşağı hareket ettiren kas) </a:t>
            </a:r>
            <a:r>
              <a:rPr lang="tr-TR" sz="2000" dirty="0" smtClean="0">
                <a:solidFill>
                  <a:srgbClr val="000000"/>
                </a:solidFill>
              </a:rPr>
              <a:t>aracılığıyla </a:t>
            </a:r>
            <a:r>
              <a:rPr lang="tr-TR" sz="2000" dirty="0">
                <a:solidFill>
                  <a:srgbClr val="000000"/>
                </a:solidFill>
              </a:rPr>
              <a:t>sıcaklık düzenlenir.</a:t>
            </a:r>
          </a:p>
          <a:p>
            <a:pPr marL="0" lvl="0" indent="0">
              <a:buNone/>
            </a:pPr>
            <a:r>
              <a:rPr lang="tr-TR" sz="2000" b="1" dirty="0">
                <a:solidFill>
                  <a:srgbClr val="000000"/>
                </a:solidFill>
              </a:rPr>
              <a:t>Koruma:</a:t>
            </a:r>
            <a:r>
              <a:rPr lang="tr-TR" sz="2000" dirty="0">
                <a:solidFill>
                  <a:srgbClr val="000000"/>
                </a:solidFill>
              </a:rPr>
              <a:t> </a:t>
            </a:r>
            <a:r>
              <a:rPr lang="tr-TR" sz="2000" dirty="0" err="1">
                <a:solidFill>
                  <a:srgbClr val="000000"/>
                </a:solidFill>
              </a:rPr>
              <a:t>Skrotum</a:t>
            </a:r>
            <a:r>
              <a:rPr lang="tr-TR" sz="2000" dirty="0">
                <a:solidFill>
                  <a:srgbClr val="000000"/>
                </a:solidFill>
              </a:rPr>
              <a:t>, testisleri fiziksel zararlardan korumaya yardımcı olur</a:t>
            </a:r>
            <a:r>
              <a:rPr lang="tr-TR" sz="2000" dirty="0" smtClean="0">
                <a:solidFill>
                  <a:srgbClr val="000000"/>
                </a:solidFill>
              </a:rPr>
              <a:t>.</a:t>
            </a:r>
          </a:p>
          <a:p>
            <a:pPr marL="0" indent="0">
              <a:buNone/>
            </a:pPr>
            <a:r>
              <a:rPr lang="tr-TR" sz="2000" b="1" dirty="0">
                <a:solidFill>
                  <a:srgbClr val="0D0D0D"/>
                </a:solidFill>
                <a:latin typeface="Söhne"/>
              </a:rPr>
              <a:t>3. Sıcaklık Düzenlemenin Mekanizması</a:t>
            </a:r>
          </a:p>
          <a:p>
            <a:pPr marL="0" indent="0">
              <a:buNone/>
            </a:pPr>
            <a:r>
              <a:rPr lang="tr-TR" sz="2000" b="1" dirty="0" err="1">
                <a:solidFill>
                  <a:srgbClr val="0D0D0D"/>
                </a:solidFill>
                <a:latin typeface="Söhne"/>
              </a:rPr>
              <a:t>Dartos</a:t>
            </a:r>
            <a:r>
              <a:rPr lang="tr-TR" sz="2000" b="1" dirty="0">
                <a:solidFill>
                  <a:srgbClr val="0D0D0D"/>
                </a:solidFill>
                <a:latin typeface="Söhne"/>
              </a:rPr>
              <a:t> Kası:</a:t>
            </a:r>
            <a:r>
              <a:rPr lang="tr-TR" sz="2000" dirty="0">
                <a:solidFill>
                  <a:srgbClr val="0D0D0D"/>
                </a:solidFill>
                <a:latin typeface="Söhne"/>
              </a:rPr>
              <a:t> Bu düz kasın kasılması, </a:t>
            </a:r>
            <a:r>
              <a:rPr lang="tr-TR" sz="2000" dirty="0" err="1">
                <a:solidFill>
                  <a:srgbClr val="0D0D0D"/>
                </a:solidFill>
                <a:latin typeface="Söhne"/>
              </a:rPr>
              <a:t>skrotumun</a:t>
            </a:r>
            <a:r>
              <a:rPr lang="tr-TR" sz="2000" dirty="0">
                <a:solidFill>
                  <a:srgbClr val="0D0D0D"/>
                </a:solidFill>
                <a:latin typeface="Söhne"/>
              </a:rPr>
              <a:t> sıkılaşmasına ve testislerin vücuda daha yakın bir konuma gelmesine neden olur, bu da soğuk hava koşullarında testislerin ısınmasına yardımcı olur.</a:t>
            </a:r>
          </a:p>
          <a:p>
            <a:pPr marL="0" indent="0">
              <a:buNone/>
            </a:pPr>
            <a:r>
              <a:rPr lang="tr-TR" sz="2000" b="1" dirty="0" err="1">
                <a:solidFill>
                  <a:srgbClr val="0D0D0D"/>
                </a:solidFill>
                <a:latin typeface="Söhne"/>
              </a:rPr>
              <a:t>Kremaster</a:t>
            </a:r>
            <a:r>
              <a:rPr lang="tr-TR" sz="2000" b="1" dirty="0">
                <a:solidFill>
                  <a:srgbClr val="0D0D0D"/>
                </a:solidFill>
                <a:latin typeface="Söhne"/>
              </a:rPr>
              <a:t> Kası:</a:t>
            </a:r>
            <a:r>
              <a:rPr lang="tr-TR" sz="2000" dirty="0">
                <a:solidFill>
                  <a:srgbClr val="0D0D0D"/>
                </a:solidFill>
                <a:latin typeface="Söhne"/>
              </a:rPr>
              <a:t> Bu kasın kasılması da testisleri vücuda çeker ve soğukta ısı kaybını azaltır. Sıcak hava koşullarında ise gevşer, testislerin aşağı inmesine ve soğumasına olanak tanır</a:t>
            </a:r>
            <a:r>
              <a:rPr lang="tr-TR" sz="2000" dirty="0" smtClean="0">
                <a:solidFill>
                  <a:srgbClr val="0D0D0D"/>
                </a:solidFill>
                <a:latin typeface="Söhne"/>
              </a:rPr>
              <a:t>.</a:t>
            </a:r>
            <a:endParaRPr lang="tr-TR" sz="2000" dirty="0">
              <a:solidFill>
                <a:srgbClr val="0D0D0D"/>
              </a:solidFill>
              <a:latin typeface="Söhne"/>
            </a:endParaRPr>
          </a:p>
          <a:p>
            <a:pPr marL="0" lvl="0" indent="0">
              <a:buNone/>
            </a:pPr>
            <a:endParaRPr lang="tr-TR" sz="2000" dirty="0">
              <a:solidFill>
                <a:srgbClr val="000000"/>
              </a:solidFill>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108</a:t>
            </a:fld>
            <a:endParaRPr lang="tr-TR" altLang="tr-TR"/>
          </a:p>
        </p:txBody>
      </p:sp>
    </p:spTree>
    <p:extLst>
      <p:ext uri="{BB962C8B-B14F-4D97-AF65-F5344CB8AC3E}">
        <p14:creationId xmlns:p14="http://schemas.microsoft.com/office/powerpoint/2010/main" val="26365958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3898776" cy="4525963"/>
          </a:xfrm>
        </p:spPr>
        <p:txBody>
          <a:bodyPr/>
          <a:lstStyle/>
          <a:p>
            <a:r>
              <a:rPr lang="tr-TR" sz="2000" dirty="0" err="1"/>
              <a:t>Skrotum</a:t>
            </a:r>
            <a:r>
              <a:rPr lang="tr-TR" sz="2000" dirty="0"/>
              <a:t> sinir dokusu bakımından çok zengin olmamasına rağmen bazı erkekler bu bölgenin uyarılmasından büyük haz aldıklarını ifade etmektedirler. </a:t>
            </a:r>
            <a:endParaRPr lang="tr-TR" sz="2000" dirty="0" smtClean="0"/>
          </a:p>
          <a:p>
            <a:r>
              <a:rPr lang="tr-TR" sz="2000" dirty="0" smtClean="0"/>
              <a:t>Fiziksel </a:t>
            </a:r>
            <a:r>
              <a:rPr lang="tr-TR" sz="2000" dirty="0"/>
              <a:t>travma sırasında duyulan ağrı ise </a:t>
            </a:r>
            <a:r>
              <a:rPr lang="tr-TR" sz="2000" dirty="0" err="1"/>
              <a:t>skrotumdan</a:t>
            </a:r>
            <a:r>
              <a:rPr lang="tr-TR" sz="2000" dirty="0"/>
              <a:t> ziyade testislerin etkilenmesi ile ilgilidir.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109</a:t>
            </a:fld>
            <a:endParaRPr lang="tr-TR" altLang="tr-TR"/>
          </a:p>
        </p:txBody>
      </p:sp>
    </p:spTree>
    <p:extLst>
      <p:ext uri="{BB962C8B-B14F-4D97-AF65-F5344CB8AC3E}">
        <p14:creationId xmlns:p14="http://schemas.microsoft.com/office/powerpoint/2010/main" val="14015113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1400" b="1" dirty="0"/>
              <a:t>4. Sağlık Koşulları</a:t>
            </a:r>
          </a:p>
          <a:p>
            <a:pPr marL="0" indent="0">
              <a:buNone/>
            </a:pPr>
            <a:r>
              <a:rPr lang="tr-TR" sz="1400" b="1" dirty="0" err="1"/>
              <a:t>Varikosel</a:t>
            </a:r>
            <a:r>
              <a:rPr lang="tr-TR" sz="1400" b="1" dirty="0"/>
              <a:t>:</a:t>
            </a:r>
            <a:r>
              <a:rPr lang="tr-TR" sz="1400" dirty="0"/>
              <a:t> </a:t>
            </a:r>
            <a:r>
              <a:rPr lang="tr-TR" sz="1400" dirty="0" err="1"/>
              <a:t>Skrotum</a:t>
            </a:r>
            <a:r>
              <a:rPr lang="tr-TR" sz="1400" dirty="0"/>
              <a:t> içindeki </a:t>
            </a:r>
            <a:r>
              <a:rPr lang="tr-TR" sz="1400" dirty="0" err="1"/>
              <a:t>venlerin</a:t>
            </a:r>
            <a:r>
              <a:rPr lang="tr-TR" sz="1400" dirty="0"/>
              <a:t> genişlemesi sonucu oluşur ve testislerde ağrıya veya şişmeye neden olabilir.</a:t>
            </a:r>
          </a:p>
          <a:p>
            <a:pPr marL="0" indent="0">
              <a:buNone/>
            </a:pPr>
            <a:r>
              <a:rPr lang="tr-TR" sz="1400" b="1" dirty="0" err="1"/>
              <a:t>Hidrosel</a:t>
            </a:r>
            <a:r>
              <a:rPr lang="tr-TR" sz="1400" b="1" dirty="0"/>
              <a:t>:</a:t>
            </a:r>
            <a:r>
              <a:rPr lang="tr-TR" sz="1400" dirty="0"/>
              <a:t> </a:t>
            </a:r>
            <a:r>
              <a:rPr lang="tr-TR" sz="1400" dirty="0" err="1"/>
              <a:t>Skrotum</a:t>
            </a:r>
            <a:r>
              <a:rPr lang="tr-TR" sz="1400" dirty="0"/>
              <a:t> içinde sıvı birikmesidir ve testislerde şişmeye yol açabilir.</a:t>
            </a:r>
          </a:p>
          <a:p>
            <a:pPr marL="0" indent="0">
              <a:buNone/>
            </a:pPr>
            <a:r>
              <a:rPr lang="tr-TR" sz="1400" b="1" dirty="0" err="1"/>
              <a:t>Epididimit</a:t>
            </a:r>
            <a:r>
              <a:rPr lang="tr-TR" sz="1400" b="1" dirty="0"/>
              <a:t>:</a:t>
            </a:r>
            <a:r>
              <a:rPr lang="tr-TR" sz="1400" dirty="0"/>
              <a:t> </a:t>
            </a:r>
            <a:r>
              <a:rPr lang="tr-TR" sz="1400" dirty="0" err="1"/>
              <a:t>Epididimisin</a:t>
            </a:r>
            <a:r>
              <a:rPr lang="tr-TR" sz="1400" dirty="0"/>
              <a:t> (spermin olgunlaştığı ve saklandığı testis arkasındaki tüp) iltihaplanmasıdır.</a:t>
            </a:r>
          </a:p>
          <a:p>
            <a:pPr marL="0" indent="0">
              <a:buNone/>
            </a:pPr>
            <a:r>
              <a:rPr lang="tr-TR" sz="1400" b="1" dirty="0"/>
              <a:t>Testis </a:t>
            </a:r>
            <a:r>
              <a:rPr lang="tr-TR" sz="1400" b="1" dirty="0" err="1"/>
              <a:t>Torsiyonu</a:t>
            </a:r>
            <a:r>
              <a:rPr lang="tr-TR" sz="1400" b="1" dirty="0"/>
              <a:t>:</a:t>
            </a:r>
            <a:r>
              <a:rPr lang="tr-TR" sz="1400" dirty="0"/>
              <a:t> Testislerin </a:t>
            </a:r>
            <a:r>
              <a:rPr lang="tr-TR" sz="1400" dirty="0" err="1"/>
              <a:t>spermatic</a:t>
            </a:r>
            <a:r>
              <a:rPr lang="tr-TR" sz="1400" dirty="0"/>
              <a:t> kordon etrafında dönmesi ve kan akışının kesilmesi durumudur, acil tıbbi müdahale gerektirir.</a:t>
            </a:r>
          </a:p>
          <a:p>
            <a:pPr marL="0" indent="0">
              <a:buNone/>
            </a:pPr>
            <a:r>
              <a:rPr lang="tr-TR" sz="1400" b="1" dirty="0" err="1"/>
              <a:t>Skrotal</a:t>
            </a:r>
            <a:r>
              <a:rPr lang="tr-TR" sz="1400" b="1" dirty="0"/>
              <a:t> Kanserler:</a:t>
            </a:r>
            <a:r>
              <a:rPr lang="tr-TR" sz="1400" dirty="0"/>
              <a:t> </a:t>
            </a:r>
            <a:r>
              <a:rPr lang="tr-TR" sz="1400" dirty="0" err="1"/>
              <a:t>Skrotumda</a:t>
            </a:r>
            <a:r>
              <a:rPr lang="tr-TR" sz="1400" dirty="0"/>
              <a:t> </a:t>
            </a:r>
            <a:r>
              <a:rPr lang="tr-TR" sz="1400" dirty="0" err="1"/>
              <a:t>malign</a:t>
            </a:r>
            <a:r>
              <a:rPr lang="tr-TR" sz="1400" dirty="0"/>
              <a:t> (kötü huylu) tümörler nadiren görülse de, olası bir risktir.</a:t>
            </a:r>
          </a:p>
          <a:p>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110</a:t>
            </a:fld>
            <a:endParaRPr lang="tr-TR" altLang="tr-TR"/>
          </a:p>
        </p:txBody>
      </p:sp>
    </p:spTree>
    <p:extLst>
      <p:ext uri="{BB962C8B-B14F-4D97-AF65-F5344CB8AC3E}">
        <p14:creationId xmlns:p14="http://schemas.microsoft.com/office/powerpoint/2010/main" val="541896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264288"/>
            <a:ext cx="8229600" cy="3197787"/>
          </a:xfrm>
        </p:spPr>
      </p:pic>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111</a:t>
            </a:fld>
            <a:endParaRPr lang="tr-TR" altLang="tr-TR"/>
          </a:p>
        </p:txBody>
      </p:sp>
    </p:spTree>
    <p:extLst>
      <p:ext uri="{BB962C8B-B14F-4D97-AF65-F5344CB8AC3E}">
        <p14:creationId xmlns:p14="http://schemas.microsoft.com/office/powerpoint/2010/main" val="42535256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5" descr="ansu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1341438"/>
            <a:ext cx="6457950" cy="424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71C33316-D5ED-467C-B547-A2C67F28DE85}" type="slidenum">
              <a:rPr lang="tr-TR" altLang="tr-TR" smtClean="0"/>
              <a:pPr>
                <a:defRPr/>
              </a:pPr>
              <a:t>112</a:t>
            </a:fld>
            <a:endParaRPr lang="tr-TR" altLang="tr-T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79512" y="260648"/>
            <a:ext cx="4690864" cy="5894115"/>
          </a:xfrm>
        </p:spPr>
        <p:txBody>
          <a:bodyPr/>
          <a:lstStyle/>
          <a:p>
            <a:pPr eaLnBrk="1" hangingPunct="1">
              <a:lnSpc>
                <a:spcPct val="80000"/>
              </a:lnSpc>
            </a:pPr>
            <a:endParaRPr lang="tr-TR" altLang="tr-TR" sz="2400" b="1" dirty="0" smtClean="0"/>
          </a:p>
          <a:p>
            <a:pPr eaLnBrk="1" hangingPunct="1">
              <a:lnSpc>
                <a:spcPct val="80000"/>
              </a:lnSpc>
            </a:pPr>
            <a:endParaRPr lang="tr-TR" altLang="tr-TR" sz="2400" b="1" dirty="0"/>
          </a:p>
          <a:p>
            <a:pPr eaLnBrk="1" hangingPunct="1">
              <a:lnSpc>
                <a:spcPct val="80000"/>
              </a:lnSpc>
            </a:pPr>
            <a:endParaRPr lang="tr-TR" altLang="tr-TR" sz="2400" b="1" dirty="0" smtClean="0"/>
          </a:p>
          <a:p>
            <a:pPr eaLnBrk="1" hangingPunct="1">
              <a:lnSpc>
                <a:spcPct val="80000"/>
              </a:lnSpc>
            </a:pPr>
            <a:r>
              <a:rPr lang="tr-TR" altLang="tr-TR" sz="2400" dirty="0" smtClean="0"/>
              <a:t>İşlevi mesaneden gelen idrarın ve testislerden gelen spermlerin dışarı verilmesidir.</a:t>
            </a:r>
          </a:p>
          <a:p>
            <a:pPr eaLnBrk="1" hangingPunct="1">
              <a:lnSpc>
                <a:spcPct val="80000"/>
              </a:lnSpc>
            </a:pPr>
            <a:r>
              <a:rPr lang="tr-TR" altLang="tr-TR" sz="2400" dirty="0" smtClean="0"/>
              <a:t>Penis baş, gövde ve gövdenin leğen kemiğine bağlandığı kök kısımlarından oluşur.</a:t>
            </a:r>
          </a:p>
          <a:p>
            <a:pPr eaLnBrk="1" hangingPunct="1">
              <a:lnSpc>
                <a:spcPct val="80000"/>
              </a:lnSpc>
            </a:pPr>
            <a:r>
              <a:rPr lang="tr-TR" altLang="tr-TR" sz="2400" dirty="0" smtClean="0"/>
              <a:t>Baş kısmı sünnet derisi ile kaplıdır.</a:t>
            </a:r>
          </a:p>
          <a:p>
            <a:pPr eaLnBrk="1" hangingPunct="1">
              <a:lnSpc>
                <a:spcPct val="80000"/>
              </a:lnSpc>
            </a:pPr>
            <a:r>
              <a:rPr lang="tr-TR" altLang="tr-TR" sz="2400" dirty="0" smtClean="0"/>
              <a:t>Gövde sinirler, kan damarları, </a:t>
            </a:r>
            <a:r>
              <a:rPr lang="tr-TR" altLang="tr-TR" sz="2400" dirty="0" err="1" smtClean="0"/>
              <a:t>fibröz</a:t>
            </a:r>
            <a:r>
              <a:rPr lang="tr-TR" altLang="tr-TR" sz="2400" dirty="0" smtClean="0"/>
              <a:t> doku ve üç paralel silindir şeklindeki süngersi dokudan oluşur.</a:t>
            </a:r>
          </a:p>
          <a:p>
            <a:pPr eaLnBrk="1" hangingPunct="1">
              <a:lnSpc>
                <a:spcPct val="80000"/>
              </a:lnSpc>
            </a:pPr>
            <a:endParaRPr lang="tr-TR" altLang="tr-TR" sz="2400" dirty="0" smtClean="0"/>
          </a:p>
        </p:txBody>
      </p:sp>
      <p:sp>
        <p:nvSpPr>
          <p:cNvPr id="33796"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113</a:t>
            </a:fld>
            <a:endParaRPr lang="tr-TR" altLang="tr-T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Penis</a:t>
            </a:r>
          </a:p>
        </p:txBody>
      </p:sp>
      <p:sp>
        <p:nvSpPr>
          <p:cNvPr id="3" name="İçerik Yer Tutucusu 2"/>
          <p:cNvSpPr>
            <a:spLocks noGrp="1"/>
          </p:cNvSpPr>
          <p:nvPr>
            <p:ph idx="1"/>
          </p:nvPr>
        </p:nvSpPr>
        <p:spPr>
          <a:xfrm>
            <a:off x="179512" y="1628800"/>
            <a:ext cx="4690864" cy="4525963"/>
          </a:xfrm>
        </p:spPr>
        <p:txBody>
          <a:bodyPr/>
          <a:lstStyle/>
          <a:p>
            <a:pPr marL="0" lvl="0" indent="0">
              <a:buNone/>
            </a:pPr>
            <a:r>
              <a:rPr lang="tr-TR" sz="2000" b="1" dirty="0">
                <a:solidFill>
                  <a:srgbClr val="0D0D0D"/>
                </a:solidFill>
                <a:latin typeface="Söhne"/>
              </a:rPr>
              <a:t>Anatomisi</a:t>
            </a:r>
          </a:p>
          <a:p>
            <a:pPr lvl="0">
              <a:buFont typeface="+mj-lt"/>
              <a:buAutoNum type="arabicPeriod"/>
            </a:pPr>
            <a:r>
              <a:rPr lang="tr-TR" sz="2000" b="1" dirty="0" err="1">
                <a:solidFill>
                  <a:srgbClr val="0D0D0D"/>
                </a:solidFill>
                <a:latin typeface="Söhne"/>
              </a:rPr>
              <a:t>Korpora</a:t>
            </a:r>
            <a:r>
              <a:rPr lang="tr-TR" sz="2000" b="1" dirty="0">
                <a:solidFill>
                  <a:srgbClr val="0D0D0D"/>
                </a:solidFill>
                <a:latin typeface="Söhne"/>
              </a:rPr>
              <a:t> </a:t>
            </a:r>
            <a:r>
              <a:rPr lang="tr-TR" sz="2000" b="1" dirty="0" err="1">
                <a:solidFill>
                  <a:srgbClr val="0D0D0D"/>
                </a:solidFill>
                <a:latin typeface="Söhne"/>
              </a:rPr>
              <a:t>Kavernosa</a:t>
            </a:r>
            <a:r>
              <a:rPr lang="tr-TR" sz="2000" b="1" dirty="0">
                <a:solidFill>
                  <a:srgbClr val="0D0D0D"/>
                </a:solidFill>
                <a:latin typeface="Söhne"/>
              </a:rPr>
              <a:t>:</a:t>
            </a:r>
            <a:r>
              <a:rPr lang="tr-TR" sz="2000" dirty="0">
                <a:solidFill>
                  <a:srgbClr val="0D0D0D"/>
                </a:solidFill>
                <a:latin typeface="Söhne"/>
              </a:rPr>
              <a:t> Penisin üst kısmında bulunan ve </a:t>
            </a:r>
            <a:r>
              <a:rPr lang="tr-TR" sz="2000" dirty="0" err="1">
                <a:solidFill>
                  <a:srgbClr val="0D0D0D"/>
                </a:solidFill>
                <a:latin typeface="Söhne"/>
              </a:rPr>
              <a:t>ereksiyon</a:t>
            </a:r>
            <a:r>
              <a:rPr lang="tr-TR" sz="2000" dirty="0">
                <a:solidFill>
                  <a:srgbClr val="0D0D0D"/>
                </a:solidFill>
                <a:latin typeface="Söhne"/>
              </a:rPr>
              <a:t> sırasında kanla dolan iki silindirik doku parçasıdır. Bu dokuların kanla dolması penisin sertleşmesini ve büyümesini sağlar.</a:t>
            </a:r>
          </a:p>
          <a:p>
            <a:pPr lvl="0">
              <a:buFont typeface="+mj-lt"/>
              <a:buAutoNum type="arabicPeriod"/>
            </a:pPr>
            <a:r>
              <a:rPr lang="tr-TR" sz="2000" b="1" dirty="0" err="1">
                <a:solidFill>
                  <a:srgbClr val="0D0D0D"/>
                </a:solidFill>
                <a:latin typeface="Söhne"/>
              </a:rPr>
              <a:t>Korpus</a:t>
            </a:r>
            <a:r>
              <a:rPr lang="tr-TR" sz="2000" b="1" dirty="0">
                <a:solidFill>
                  <a:srgbClr val="0D0D0D"/>
                </a:solidFill>
                <a:latin typeface="Söhne"/>
              </a:rPr>
              <a:t> </a:t>
            </a:r>
            <a:r>
              <a:rPr lang="tr-TR" sz="2000" b="1" dirty="0" err="1">
                <a:solidFill>
                  <a:srgbClr val="0D0D0D"/>
                </a:solidFill>
                <a:latin typeface="Söhne"/>
              </a:rPr>
              <a:t>Spongiosum</a:t>
            </a:r>
            <a:r>
              <a:rPr lang="tr-TR" sz="2000" b="1" dirty="0">
                <a:solidFill>
                  <a:srgbClr val="0D0D0D"/>
                </a:solidFill>
                <a:latin typeface="Söhne"/>
              </a:rPr>
              <a:t>:</a:t>
            </a:r>
            <a:r>
              <a:rPr lang="tr-TR" sz="2000" dirty="0">
                <a:solidFill>
                  <a:srgbClr val="0D0D0D"/>
                </a:solidFill>
                <a:latin typeface="Söhne"/>
              </a:rPr>
              <a:t> Penisin alt kısmında yer alan ve </a:t>
            </a:r>
            <a:r>
              <a:rPr lang="tr-TR" sz="2000" dirty="0" err="1">
                <a:solidFill>
                  <a:srgbClr val="0D0D0D"/>
                </a:solidFill>
                <a:latin typeface="Söhne"/>
              </a:rPr>
              <a:t>üretranın</a:t>
            </a:r>
            <a:r>
              <a:rPr lang="tr-TR" sz="2000" dirty="0">
                <a:solidFill>
                  <a:srgbClr val="0D0D0D"/>
                </a:solidFill>
                <a:latin typeface="Söhne"/>
              </a:rPr>
              <a:t> (idrar kanalının) çevresini saran daha küçük bir silindirik doku parçasıdır. Bu doku da </a:t>
            </a:r>
            <a:r>
              <a:rPr lang="tr-TR" sz="2000" dirty="0" err="1">
                <a:solidFill>
                  <a:srgbClr val="0D0D0D"/>
                </a:solidFill>
                <a:latin typeface="Söhne"/>
              </a:rPr>
              <a:t>ereksiyon</a:t>
            </a:r>
            <a:r>
              <a:rPr lang="tr-TR" sz="2000" dirty="0">
                <a:solidFill>
                  <a:srgbClr val="0D0D0D"/>
                </a:solidFill>
                <a:latin typeface="Söhne"/>
              </a:rPr>
              <a:t> sırasında kanla dolarken, </a:t>
            </a:r>
            <a:r>
              <a:rPr lang="tr-TR" sz="2000" dirty="0" err="1">
                <a:solidFill>
                  <a:srgbClr val="0D0D0D"/>
                </a:solidFill>
                <a:latin typeface="Söhne"/>
              </a:rPr>
              <a:t>üretranın</a:t>
            </a:r>
            <a:r>
              <a:rPr lang="tr-TR" sz="2000" dirty="0">
                <a:solidFill>
                  <a:srgbClr val="0D0D0D"/>
                </a:solidFill>
                <a:latin typeface="Söhne"/>
              </a:rPr>
              <a:t> sıkışmasını önleyerek idrarın ve spermin geçişine izin verir.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114</a:t>
            </a:fld>
            <a:endParaRPr lang="tr-TR" alt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4884" y="1916832"/>
            <a:ext cx="4097337" cy="345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90710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323528" y="1772816"/>
            <a:ext cx="4680520" cy="4525963"/>
          </a:xfrm>
        </p:spPr>
        <p:txBody>
          <a:bodyPr/>
          <a:lstStyle/>
          <a:p>
            <a:pPr marL="0" indent="0">
              <a:buNone/>
            </a:pPr>
            <a:r>
              <a:rPr lang="tr-TR" sz="2000" b="1" dirty="0" smtClean="0">
                <a:solidFill>
                  <a:srgbClr val="0D0D0D"/>
                </a:solidFill>
                <a:latin typeface="Söhne"/>
              </a:rPr>
              <a:t>3.Glans </a:t>
            </a:r>
            <a:r>
              <a:rPr lang="tr-TR" sz="2000" b="1" dirty="0">
                <a:solidFill>
                  <a:srgbClr val="0D0D0D"/>
                </a:solidFill>
                <a:latin typeface="Söhne"/>
              </a:rPr>
              <a:t>Penis (Penis Başı):</a:t>
            </a:r>
            <a:r>
              <a:rPr lang="tr-TR" sz="2000" dirty="0">
                <a:solidFill>
                  <a:srgbClr val="0D0D0D"/>
                </a:solidFill>
                <a:latin typeface="Söhne"/>
              </a:rPr>
              <a:t> </a:t>
            </a:r>
            <a:r>
              <a:rPr lang="tr-TR" sz="2000" dirty="0" err="1">
                <a:solidFill>
                  <a:srgbClr val="0D0D0D"/>
                </a:solidFill>
                <a:latin typeface="Söhne"/>
              </a:rPr>
              <a:t>Korpus</a:t>
            </a:r>
            <a:r>
              <a:rPr lang="tr-TR" sz="2000" dirty="0">
                <a:solidFill>
                  <a:srgbClr val="0D0D0D"/>
                </a:solidFill>
                <a:latin typeface="Söhne"/>
              </a:rPr>
              <a:t> </a:t>
            </a:r>
            <a:r>
              <a:rPr lang="tr-TR" sz="2000" dirty="0" err="1">
                <a:solidFill>
                  <a:srgbClr val="0D0D0D"/>
                </a:solidFill>
                <a:latin typeface="Söhne"/>
              </a:rPr>
              <a:t>spongiosumun</a:t>
            </a:r>
            <a:r>
              <a:rPr lang="tr-TR" sz="2000" dirty="0">
                <a:solidFill>
                  <a:srgbClr val="0D0D0D"/>
                </a:solidFill>
                <a:latin typeface="Söhne"/>
              </a:rPr>
              <a:t> uç kısmında bulunan ve daha hassas bir yapıya sahip olan kısımdır. </a:t>
            </a:r>
            <a:r>
              <a:rPr lang="tr-TR" sz="2000" dirty="0" err="1">
                <a:solidFill>
                  <a:srgbClr val="0D0D0D"/>
                </a:solidFill>
                <a:latin typeface="Söhne"/>
              </a:rPr>
              <a:t>Glans</a:t>
            </a:r>
            <a:r>
              <a:rPr lang="tr-TR" sz="2000" dirty="0">
                <a:solidFill>
                  <a:srgbClr val="0D0D0D"/>
                </a:solidFill>
                <a:latin typeface="Söhne"/>
              </a:rPr>
              <a:t>, cinsel zevkin önemli bir kaynağıdır ve sünnet derisi (</a:t>
            </a:r>
            <a:r>
              <a:rPr lang="tr-TR" sz="2000" dirty="0" err="1">
                <a:solidFill>
                  <a:srgbClr val="0D0D0D"/>
                </a:solidFill>
                <a:latin typeface="Söhne"/>
              </a:rPr>
              <a:t>prepüs</a:t>
            </a:r>
            <a:r>
              <a:rPr lang="tr-TR" sz="2000" dirty="0">
                <a:solidFill>
                  <a:srgbClr val="0D0D0D"/>
                </a:solidFill>
                <a:latin typeface="Söhne"/>
              </a:rPr>
              <a:t>) ile kaplıdır.</a:t>
            </a:r>
          </a:p>
          <a:p>
            <a:pPr marL="0" indent="0">
              <a:buNone/>
            </a:pPr>
            <a:r>
              <a:rPr lang="tr-TR" sz="2000" b="1" dirty="0" smtClean="0">
                <a:solidFill>
                  <a:srgbClr val="0D0D0D"/>
                </a:solidFill>
                <a:latin typeface="Söhne"/>
              </a:rPr>
              <a:t>4. </a:t>
            </a:r>
            <a:r>
              <a:rPr lang="tr-TR" sz="2000" b="1" dirty="0" err="1" smtClean="0">
                <a:solidFill>
                  <a:srgbClr val="0D0D0D"/>
                </a:solidFill>
                <a:latin typeface="Söhne"/>
              </a:rPr>
              <a:t>Üretra</a:t>
            </a:r>
            <a:r>
              <a:rPr lang="tr-TR" sz="2000" b="1" dirty="0">
                <a:solidFill>
                  <a:srgbClr val="0D0D0D"/>
                </a:solidFill>
                <a:latin typeface="Söhne"/>
              </a:rPr>
              <a:t>:</a:t>
            </a:r>
            <a:r>
              <a:rPr lang="tr-TR" sz="2000" dirty="0">
                <a:solidFill>
                  <a:srgbClr val="0D0D0D"/>
                </a:solidFill>
                <a:latin typeface="Söhne"/>
              </a:rPr>
              <a:t> İdrarın ve spermin vücut dışına atıldığı kanaldır. Penisin tam boyunca uzanır ve hem idrar yolu hem de </a:t>
            </a:r>
            <a:r>
              <a:rPr lang="tr-TR" sz="2000" dirty="0" err="1">
                <a:solidFill>
                  <a:srgbClr val="0D0D0D"/>
                </a:solidFill>
                <a:latin typeface="Söhne"/>
              </a:rPr>
              <a:t>ejakülasyon</a:t>
            </a:r>
            <a:r>
              <a:rPr lang="tr-TR" sz="2000" dirty="0">
                <a:solidFill>
                  <a:srgbClr val="0D0D0D"/>
                </a:solidFill>
                <a:latin typeface="Söhne"/>
              </a:rPr>
              <a:t> için kullanılır.</a:t>
            </a:r>
          </a:p>
          <a:p>
            <a:pPr marL="0" indent="0">
              <a:buNone/>
            </a:pPr>
            <a:r>
              <a:rPr lang="tr-TR" sz="2000" b="1" dirty="0" smtClean="0">
                <a:solidFill>
                  <a:srgbClr val="0D0D0D"/>
                </a:solidFill>
                <a:latin typeface="Söhne"/>
              </a:rPr>
              <a:t>5. </a:t>
            </a:r>
            <a:r>
              <a:rPr lang="tr-TR" sz="2000" b="1" dirty="0" err="1" smtClean="0">
                <a:solidFill>
                  <a:srgbClr val="0D0D0D"/>
                </a:solidFill>
                <a:latin typeface="Söhne"/>
              </a:rPr>
              <a:t>Prepüs</a:t>
            </a:r>
            <a:r>
              <a:rPr lang="tr-TR" sz="2000" b="1" dirty="0" smtClean="0">
                <a:solidFill>
                  <a:srgbClr val="0D0D0D"/>
                </a:solidFill>
                <a:latin typeface="Söhne"/>
              </a:rPr>
              <a:t> </a:t>
            </a:r>
            <a:r>
              <a:rPr lang="tr-TR" sz="2000" b="1" dirty="0">
                <a:solidFill>
                  <a:srgbClr val="0D0D0D"/>
                </a:solidFill>
                <a:latin typeface="Söhne"/>
              </a:rPr>
              <a:t>(Sünnet Derisi):</a:t>
            </a:r>
            <a:r>
              <a:rPr lang="tr-TR" sz="2000" dirty="0">
                <a:solidFill>
                  <a:srgbClr val="0D0D0D"/>
                </a:solidFill>
                <a:latin typeface="Söhne"/>
              </a:rPr>
              <a:t> Penis başının çevresini kaplayan deri kıvrımıdır. Hijyenik nedenlerle veya dini, kültürel gelenekler sebebiyle çıkarılabilir (sünnet).</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115</a:t>
            </a:fld>
            <a:endParaRPr lang="tr-TR" altLang="tr-TR"/>
          </a:p>
        </p:txBody>
      </p:sp>
      <p:pic>
        <p:nvPicPr>
          <p:cNvPr id="6" name="Picture 2" descr="C:\Users\Altan Doğan\Desktop\indir (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4225" y="2348880"/>
            <a:ext cx="3981175"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0020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solidFill>
                  <a:srgbClr val="0D0D0D"/>
                </a:solidFill>
                <a:latin typeface="Söhne"/>
              </a:rPr>
              <a:t>İşlevleri</a:t>
            </a:r>
          </a:p>
          <a:p>
            <a:pPr>
              <a:buFont typeface="+mj-lt"/>
              <a:buAutoNum type="arabicPeriod"/>
            </a:pPr>
            <a:r>
              <a:rPr lang="tr-TR" sz="2000" b="1" dirty="0" err="1">
                <a:solidFill>
                  <a:srgbClr val="0D0D0D"/>
                </a:solidFill>
                <a:latin typeface="Söhne"/>
              </a:rPr>
              <a:t>Üriner</a:t>
            </a:r>
            <a:r>
              <a:rPr lang="tr-TR" sz="2000" b="1" dirty="0">
                <a:solidFill>
                  <a:srgbClr val="0D0D0D"/>
                </a:solidFill>
                <a:latin typeface="Söhne"/>
              </a:rPr>
              <a:t> İşlev:</a:t>
            </a:r>
            <a:r>
              <a:rPr lang="tr-TR" sz="2000" dirty="0">
                <a:solidFill>
                  <a:srgbClr val="0D0D0D"/>
                </a:solidFill>
                <a:latin typeface="Söhne"/>
              </a:rPr>
              <a:t> Penis, idrarın vücuttan atılmasını sağlar. Bu işlev, </a:t>
            </a:r>
            <a:r>
              <a:rPr lang="tr-TR" sz="2000" dirty="0" err="1">
                <a:solidFill>
                  <a:srgbClr val="0D0D0D"/>
                </a:solidFill>
                <a:latin typeface="Söhne"/>
              </a:rPr>
              <a:t>üretra</a:t>
            </a:r>
            <a:r>
              <a:rPr lang="tr-TR" sz="2000" dirty="0">
                <a:solidFill>
                  <a:srgbClr val="0D0D0D"/>
                </a:solidFill>
                <a:latin typeface="Söhne"/>
              </a:rPr>
              <a:t> kanalı aracılığıyla gerçekleşir.</a:t>
            </a:r>
          </a:p>
          <a:p>
            <a:pPr>
              <a:buFont typeface="+mj-lt"/>
              <a:buAutoNum type="arabicPeriod"/>
            </a:pPr>
            <a:r>
              <a:rPr lang="tr-TR" sz="2000" b="1" dirty="0">
                <a:solidFill>
                  <a:srgbClr val="0D0D0D"/>
                </a:solidFill>
                <a:latin typeface="Söhne"/>
              </a:rPr>
              <a:t>Cinsel İşlev:</a:t>
            </a:r>
            <a:r>
              <a:rPr lang="tr-TR" sz="2000" dirty="0">
                <a:solidFill>
                  <a:srgbClr val="0D0D0D"/>
                </a:solidFill>
                <a:latin typeface="Söhne"/>
              </a:rPr>
              <a:t> Penis, cinsel uyarılma sırasında </a:t>
            </a:r>
            <a:r>
              <a:rPr lang="tr-TR" sz="2000" dirty="0" err="1">
                <a:solidFill>
                  <a:srgbClr val="0D0D0D"/>
                </a:solidFill>
                <a:latin typeface="Söhne"/>
              </a:rPr>
              <a:t>ereksiyon</a:t>
            </a:r>
            <a:r>
              <a:rPr lang="tr-TR" sz="2000" dirty="0">
                <a:solidFill>
                  <a:srgbClr val="0D0D0D"/>
                </a:solidFill>
                <a:latin typeface="Söhne"/>
              </a:rPr>
              <a:t> haline gelir. </a:t>
            </a:r>
            <a:r>
              <a:rPr lang="tr-TR" sz="2000" dirty="0" err="1">
                <a:solidFill>
                  <a:srgbClr val="0D0D0D"/>
                </a:solidFill>
                <a:latin typeface="Söhne"/>
              </a:rPr>
              <a:t>Ereksiyon</a:t>
            </a:r>
            <a:r>
              <a:rPr lang="tr-TR" sz="2000" dirty="0">
                <a:solidFill>
                  <a:srgbClr val="0D0D0D"/>
                </a:solidFill>
                <a:latin typeface="Söhne"/>
              </a:rPr>
              <a:t>, kanın </a:t>
            </a:r>
            <a:r>
              <a:rPr lang="tr-TR" sz="2000" dirty="0" err="1">
                <a:solidFill>
                  <a:srgbClr val="0D0D0D"/>
                </a:solidFill>
                <a:latin typeface="Söhne"/>
              </a:rPr>
              <a:t>korpora</a:t>
            </a:r>
            <a:r>
              <a:rPr lang="tr-TR" sz="2000" dirty="0">
                <a:solidFill>
                  <a:srgbClr val="0D0D0D"/>
                </a:solidFill>
                <a:latin typeface="Söhne"/>
              </a:rPr>
              <a:t> </a:t>
            </a:r>
            <a:r>
              <a:rPr lang="tr-TR" sz="2000" dirty="0" err="1">
                <a:solidFill>
                  <a:srgbClr val="0D0D0D"/>
                </a:solidFill>
                <a:latin typeface="Söhne"/>
              </a:rPr>
              <a:t>kavernosa</a:t>
            </a:r>
            <a:r>
              <a:rPr lang="tr-TR" sz="2000" dirty="0">
                <a:solidFill>
                  <a:srgbClr val="0D0D0D"/>
                </a:solidFill>
                <a:latin typeface="Söhne"/>
              </a:rPr>
              <a:t> ve </a:t>
            </a:r>
            <a:r>
              <a:rPr lang="tr-TR" sz="2000" dirty="0" err="1">
                <a:solidFill>
                  <a:srgbClr val="0D0D0D"/>
                </a:solidFill>
                <a:latin typeface="Söhne"/>
              </a:rPr>
              <a:t>korpus</a:t>
            </a:r>
            <a:r>
              <a:rPr lang="tr-TR" sz="2000" dirty="0">
                <a:solidFill>
                  <a:srgbClr val="0D0D0D"/>
                </a:solidFill>
                <a:latin typeface="Söhne"/>
              </a:rPr>
              <a:t> </a:t>
            </a:r>
            <a:r>
              <a:rPr lang="tr-TR" sz="2000" dirty="0" err="1">
                <a:solidFill>
                  <a:srgbClr val="0D0D0D"/>
                </a:solidFill>
                <a:latin typeface="Söhne"/>
              </a:rPr>
              <a:t>spongiosum</a:t>
            </a:r>
            <a:r>
              <a:rPr lang="tr-TR" sz="2000" dirty="0">
                <a:solidFill>
                  <a:srgbClr val="0D0D0D"/>
                </a:solidFill>
                <a:latin typeface="Söhne"/>
              </a:rPr>
              <a:t> doku bölgelerine akışıyla oluşur, bu da penisi genişletir ve sertleştirir. </a:t>
            </a:r>
            <a:r>
              <a:rPr lang="tr-TR" sz="2000" dirty="0" err="1">
                <a:solidFill>
                  <a:srgbClr val="0D0D0D"/>
                </a:solidFill>
                <a:latin typeface="Söhne"/>
              </a:rPr>
              <a:t>Ereksiyon</a:t>
            </a:r>
            <a:r>
              <a:rPr lang="tr-TR" sz="2000" dirty="0">
                <a:solidFill>
                  <a:srgbClr val="0D0D0D"/>
                </a:solidFill>
                <a:latin typeface="Söhne"/>
              </a:rPr>
              <a:t>, cinsel </a:t>
            </a:r>
            <a:r>
              <a:rPr lang="tr-TR" sz="2000" dirty="0" smtClean="0">
                <a:solidFill>
                  <a:srgbClr val="0D0D0D"/>
                </a:solidFill>
                <a:latin typeface="Söhne"/>
              </a:rPr>
              <a:t>birleşme </a:t>
            </a:r>
            <a:r>
              <a:rPr lang="tr-TR" sz="2000" dirty="0">
                <a:solidFill>
                  <a:srgbClr val="0D0D0D"/>
                </a:solidFill>
                <a:latin typeface="Söhne"/>
              </a:rPr>
              <a:t>için gereklidir.</a:t>
            </a:r>
          </a:p>
          <a:p>
            <a:pPr>
              <a:buFont typeface="+mj-lt"/>
              <a:buAutoNum type="arabicPeriod"/>
            </a:pPr>
            <a:r>
              <a:rPr lang="tr-TR" sz="2000" b="1" dirty="0" err="1">
                <a:solidFill>
                  <a:srgbClr val="0D0D0D"/>
                </a:solidFill>
                <a:latin typeface="Söhne"/>
              </a:rPr>
              <a:t>Ejakülasyon</a:t>
            </a:r>
            <a:r>
              <a:rPr lang="tr-TR" sz="2000" b="1" dirty="0">
                <a:solidFill>
                  <a:srgbClr val="0D0D0D"/>
                </a:solidFill>
                <a:latin typeface="Söhne"/>
              </a:rPr>
              <a:t>:</a:t>
            </a:r>
            <a:r>
              <a:rPr lang="tr-TR" sz="2000" dirty="0">
                <a:solidFill>
                  <a:srgbClr val="0D0D0D"/>
                </a:solidFill>
                <a:latin typeface="Söhne"/>
              </a:rPr>
              <a:t> Cinsel zirveye ulaşıldığında, sperm ve meni sıvısının karışımı olan </a:t>
            </a:r>
            <a:r>
              <a:rPr lang="tr-TR" sz="2000" dirty="0" err="1">
                <a:solidFill>
                  <a:srgbClr val="0D0D0D"/>
                </a:solidFill>
                <a:latin typeface="Söhne"/>
              </a:rPr>
              <a:t>ejakülat</a:t>
            </a:r>
            <a:r>
              <a:rPr lang="tr-TR" sz="2000" dirty="0">
                <a:solidFill>
                  <a:srgbClr val="0D0D0D"/>
                </a:solidFill>
                <a:latin typeface="Söhne"/>
              </a:rPr>
              <a:t>, </a:t>
            </a:r>
            <a:r>
              <a:rPr lang="tr-TR" sz="2000" dirty="0" err="1">
                <a:solidFill>
                  <a:srgbClr val="0D0D0D"/>
                </a:solidFill>
                <a:latin typeface="Söhne"/>
              </a:rPr>
              <a:t>üretra</a:t>
            </a:r>
            <a:r>
              <a:rPr lang="tr-TR" sz="2000" dirty="0">
                <a:solidFill>
                  <a:srgbClr val="0D0D0D"/>
                </a:solidFill>
                <a:latin typeface="Söhne"/>
              </a:rPr>
              <a:t> yoluyla penis dışına atılır. Bu süreç, genetik materyalin kadın üreme sistemi içine transferini ve potansiyel olarak döllenmeyi sağlar.</a:t>
            </a:r>
          </a:p>
          <a:p>
            <a:pPr>
              <a:buFont typeface="+mj-lt"/>
              <a:buAutoNum type="arabicPeriod"/>
            </a:pPr>
            <a:r>
              <a:rPr lang="tr-TR" sz="2000" b="1" dirty="0" err="1">
                <a:solidFill>
                  <a:srgbClr val="0D0D0D"/>
                </a:solidFill>
                <a:latin typeface="Söhne"/>
              </a:rPr>
              <a:t>Reprodüktif</a:t>
            </a:r>
            <a:r>
              <a:rPr lang="tr-TR" sz="2000" b="1" dirty="0">
                <a:solidFill>
                  <a:srgbClr val="0D0D0D"/>
                </a:solidFill>
                <a:latin typeface="Söhne"/>
              </a:rPr>
              <a:t> </a:t>
            </a:r>
            <a:r>
              <a:rPr lang="tr-TR" sz="2000" b="1" dirty="0" smtClean="0">
                <a:solidFill>
                  <a:srgbClr val="0D0D0D"/>
                </a:solidFill>
                <a:latin typeface="Söhne"/>
              </a:rPr>
              <a:t>(Üreme) İşlev</a:t>
            </a:r>
            <a:r>
              <a:rPr lang="tr-TR" sz="2000" b="1" dirty="0">
                <a:solidFill>
                  <a:srgbClr val="0D0D0D"/>
                </a:solidFill>
                <a:latin typeface="Söhne"/>
              </a:rPr>
              <a:t>:</a:t>
            </a:r>
            <a:r>
              <a:rPr lang="tr-TR" sz="2000" dirty="0">
                <a:solidFill>
                  <a:srgbClr val="0D0D0D"/>
                </a:solidFill>
                <a:latin typeface="Söhne"/>
              </a:rPr>
              <a:t> Penis, spermin kadın üreme sistemi içine aktarılmasını sağlayarak üremenin erkek tarafındaki temel işlevini yerine getirir.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116</a:t>
            </a:fld>
            <a:endParaRPr lang="tr-TR" altLang="tr-TR"/>
          </a:p>
        </p:txBody>
      </p:sp>
    </p:spTree>
    <p:extLst>
      <p:ext uri="{BB962C8B-B14F-4D97-AF65-F5344CB8AC3E}">
        <p14:creationId xmlns:p14="http://schemas.microsoft.com/office/powerpoint/2010/main" val="1739484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solidFill>
            <a:srgbClr val="C00000"/>
          </a:solidFill>
        </p:spPr>
        <p:txBody>
          <a:bodyPr/>
          <a:lstStyle/>
          <a:p>
            <a:r>
              <a:rPr lang="tr-TR" sz="3600" dirty="0" smtClean="0"/>
              <a:t>ERKEKTE CİNSEL YANIT DÖNGÜSÜ</a:t>
            </a:r>
            <a:endParaRPr lang="tr-TR" sz="3600" dirty="0"/>
          </a:p>
        </p:txBody>
      </p:sp>
      <p:sp>
        <p:nvSpPr>
          <p:cNvPr id="35843" name="Rectangle 3"/>
          <p:cNvSpPr>
            <a:spLocks noGrp="1" noChangeArrowheads="1"/>
          </p:cNvSpPr>
          <p:nvPr>
            <p:ph idx="1"/>
          </p:nvPr>
        </p:nvSpPr>
        <p:spPr/>
        <p:txBody>
          <a:bodyPr/>
          <a:lstStyle/>
          <a:p>
            <a:pPr marL="381000" indent="-381000" eaLnBrk="1" hangingPunct="1">
              <a:lnSpc>
                <a:spcPct val="80000"/>
              </a:lnSpc>
              <a:buFontTx/>
              <a:buNone/>
            </a:pPr>
            <a:endParaRPr lang="tr-TR" altLang="tr-TR" sz="2000" b="1" dirty="0"/>
          </a:p>
          <a:p>
            <a:pPr marL="381000" indent="-381000" eaLnBrk="1" hangingPunct="1">
              <a:lnSpc>
                <a:spcPct val="80000"/>
              </a:lnSpc>
              <a:buFontTx/>
              <a:buNone/>
            </a:pPr>
            <a:endParaRPr lang="tr-TR" altLang="tr-TR" sz="2000" b="1" dirty="0" smtClean="0"/>
          </a:p>
          <a:p>
            <a:pPr eaLnBrk="1" hangingPunct="1">
              <a:lnSpc>
                <a:spcPct val="80000"/>
              </a:lnSpc>
            </a:pPr>
            <a:r>
              <a:rPr lang="tr-TR" altLang="tr-TR" sz="2000" dirty="0" smtClean="0"/>
              <a:t> Cinsel uyarılmanın erkekteki en belirgin fiziksel göstergesi cinsel uyarılmanın başlamasından birkaç saniye sonra ortaya çıkan penisin sertleşmesidir.</a:t>
            </a:r>
          </a:p>
          <a:p>
            <a:pPr eaLnBrk="1" hangingPunct="1">
              <a:lnSpc>
                <a:spcPct val="80000"/>
              </a:lnSpc>
            </a:pPr>
            <a:r>
              <a:rPr lang="tr-TR" altLang="tr-TR" sz="2000" dirty="0" smtClean="0"/>
              <a:t>Vajinal ıslanmadan çok farklı görülmesine rağmen  her ikisi de cinsel bölgedeki artmış kan akımı sonucu oluşan olaylardır. </a:t>
            </a:r>
          </a:p>
          <a:p>
            <a:pPr eaLnBrk="1" hangingPunct="1">
              <a:lnSpc>
                <a:spcPct val="80000"/>
              </a:lnSpc>
            </a:pPr>
            <a:r>
              <a:rPr lang="tr-TR" altLang="tr-TR" sz="2000" dirty="0" smtClean="0"/>
              <a:t>Teknik olarak </a:t>
            </a:r>
            <a:r>
              <a:rPr lang="tr-TR" altLang="tr-TR" sz="2000" dirty="0" err="1" smtClean="0"/>
              <a:t>ereksiyon</a:t>
            </a:r>
            <a:r>
              <a:rPr lang="tr-TR" altLang="tr-TR" sz="2000" dirty="0" smtClean="0"/>
              <a:t> hidrolik bir olaydır. </a:t>
            </a:r>
          </a:p>
          <a:p>
            <a:pPr eaLnBrk="1" hangingPunct="1">
              <a:lnSpc>
                <a:spcPct val="80000"/>
              </a:lnSpc>
            </a:pPr>
            <a:r>
              <a:rPr lang="tr-TR" altLang="tr-TR" sz="2000" dirty="0" smtClean="0"/>
              <a:t>Süngersi </a:t>
            </a:r>
            <a:r>
              <a:rPr lang="tr-TR" altLang="tr-TR" sz="2000" dirty="0" err="1" smtClean="0"/>
              <a:t>kavernoz</a:t>
            </a:r>
            <a:r>
              <a:rPr lang="tr-TR" altLang="tr-TR" sz="2000" dirty="0" smtClean="0"/>
              <a:t> penis kitlesi kanı tutabilme kapasitesine sahiptir. İçlerinin kanla dolması bir süngerin su alıp şişmesi  gibi gerginleşip büyümeye yol acar.</a:t>
            </a:r>
          </a:p>
          <a:p>
            <a:pPr eaLnBrk="1" hangingPunct="1">
              <a:lnSpc>
                <a:spcPct val="80000"/>
              </a:lnSpc>
            </a:pPr>
            <a:r>
              <a:rPr lang="tr-TR" altLang="tr-TR" sz="2000" dirty="0" err="1" smtClean="0"/>
              <a:t>Ereksiyona</a:t>
            </a:r>
            <a:r>
              <a:rPr lang="tr-TR" altLang="tr-TR" sz="2000" dirty="0" smtClean="0"/>
              <a:t> ek olarak </a:t>
            </a:r>
            <a:r>
              <a:rPr lang="tr-TR" altLang="tr-TR" sz="2000" dirty="0" err="1" smtClean="0"/>
              <a:t>skrotumun</a:t>
            </a:r>
            <a:r>
              <a:rPr lang="tr-TR" altLang="tr-TR" sz="2000" dirty="0" smtClean="0"/>
              <a:t> derisindeki çizgiler düzleşir ve testisler yukarı çekilir. </a:t>
            </a:r>
          </a:p>
        </p:txBody>
      </p:sp>
      <p:sp>
        <p:nvSpPr>
          <p:cNvPr id="35844"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117</a:t>
            </a:fld>
            <a:endParaRPr lang="tr-TR" altLang="tr-T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chemeClr val="accent1"/>
          </a:solidFill>
        </p:spPr>
        <p:txBody>
          <a:bodyPr/>
          <a:lstStyle/>
          <a:p>
            <a:r>
              <a:rPr lang="tr-TR" dirty="0" smtClean="0"/>
              <a:t>UYARILMA EVRESİ</a:t>
            </a:r>
            <a:endParaRPr lang="tr-TR" dirty="0"/>
          </a:p>
        </p:txBody>
      </p:sp>
      <p:sp>
        <p:nvSpPr>
          <p:cNvPr id="3" name="İçerik Yer Tutucusu 2"/>
          <p:cNvSpPr>
            <a:spLocks noGrp="1"/>
          </p:cNvSpPr>
          <p:nvPr>
            <p:ph idx="1"/>
          </p:nvPr>
        </p:nvSpPr>
        <p:spPr/>
        <p:txBody>
          <a:bodyPr/>
          <a:lstStyle/>
          <a:p>
            <a:pPr marL="0" indent="0">
              <a:buNone/>
            </a:pPr>
            <a:r>
              <a:rPr lang="tr-TR" sz="2000" dirty="0"/>
              <a:t>Erkekte cinsel uyarılma evresi, merkezi sinir sisteminin çeşitli uyarıları algılaması ve vücudun bu uyarılara fizyolojik olarak yanıt vermesiyle karakterize bir dizi değişikliği içerir. Bu evre, genellikle görme, dokunma, işitme, koku alma veya cinsel fanteziler gibi çeşitli uyaranlarla </a:t>
            </a:r>
            <a:r>
              <a:rPr lang="tr-TR" sz="2000" dirty="0" smtClean="0"/>
              <a:t>tetiklenir</a:t>
            </a:r>
            <a:r>
              <a:rPr lang="tr-TR" sz="2000" dirty="0"/>
              <a:t>:</a:t>
            </a:r>
            <a:endParaRPr lang="tr-TR" sz="2000" dirty="0" smtClean="0"/>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118</a:t>
            </a:fld>
            <a:endParaRPr lang="tr-TR" altLang="tr-TR"/>
          </a:p>
        </p:txBody>
      </p:sp>
    </p:spTree>
    <p:extLst>
      <p:ext uri="{BB962C8B-B14F-4D97-AF65-F5344CB8AC3E}">
        <p14:creationId xmlns:p14="http://schemas.microsoft.com/office/powerpoint/2010/main" val="1098226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a:solidFill>
                  <a:srgbClr val="000000"/>
                </a:solidFill>
              </a:rPr>
              <a:t>1. </a:t>
            </a:r>
            <a:r>
              <a:rPr lang="tr-TR" sz="2000" b="1" dirty="0" err="1">
                <a:solidFill>
                  <a:srgbClr val="000000"/>
                </a:solidFill>
              </a:rPr>
              <a:t>Ereksiyon</a:t>
            </a:r>
            <a:r>
              <a:rPr lang="tr-TR" sz="2000" b="1" dirty="0">
                <a:solidFill>
                  <a:srgbClr val="000000"/>
                </a:solidFill>
              </a:rPr>
              <a:t>:</a:t>
            </a:r>
          </a:p>
          <a:p>
            <a:pPr marL="0" lvl="0" indent="0">
              <a:buNone/>
            </a:pPr>
            <a:r>
              <a:rPr lang="tr-TR" sz="2000" b="1" dirty="0">
                <a:solidFill>
                  <a:srgbClr val="000000"/>
                </a:solidFill>
              </a:rPr>
              <a:t>Kan Akışındaki Artış:</a:t>
            </a:r>
            <a:r>
              <a:rPr lang="tr-TR" sz="2000" dirty="0">
                <a:solidFill>
                  <a:srgbClr val="000000"/>
                </a:solidFill>
              </a:rPr>
              <a:t> Cinsel uyarılma sırasında, penisin süngersi dokuları olan </a:t>
            </a:r>
            <a:r>
              <a:rPr lang="tr-TR" sz="2000" dirty="0" err="1">
                <a:solidFill>
                  <a:srgbClr val="000000"/>
                </a:solidFill>
              </a:rPr>
              <a:t>korpora</a:t>
            </a:r>
            <a:r>
              <a:rPr lang="tr-TR" sz="2000" dirty="0">
                <a:solidFill>
                  <a:srgbClr val="000000"/>
                </a:solidFill>
              </a:rPr>
              <a:t> </a:t>
            </a:r>
            <a:r>
              <a:rPr lang="tr-TR" sz="2000" dirty="0" err="1">
                <a:solidFill>
                  <a:srgbClr val="000000"/>
                </a:solidFill>
              </a:rPr>
              <a:t>kavernosa</a:t>
            </a:r>
            <a:r>
              <a:rPr lang="tr-TR" sz="2000" dirty="0">
                <a:solidFill>
                  <a:srgbClr val="000000"/>
                </a:solidFill>
              </a:rPr>
              <a:t> ve </a:t>
            </a:r>
            <a:r>
              <a:rPr lang="tr-TR" sz="2000" dirty="0" err="1">
                <a:solidFill>
                  <a:srgbClr val="000000"/>
                </a:solidFill>
              </a:rPr>
              <a:t>korpus</a:t>
            </a:r>
            <a:r>
              <a:rPr lang="tr-TR" sz="2000" dirty="0">
                <a:solidFill>
                  <a:srgbClr val="000000"/>
                </a:solidFill>
              </a:rPr>
              <a:t> </a:t>
            </a:r>
            <a:r>
              <a:rPr lang="tr-TR" sz="2000" dirty="0" err="1">
                <a:solidFill>
                  <a:srgbClr val="000000"/>
                </a:solidFill>
              </a:rPr>
              <a:t>spongiosuma</a:t>
            </a:r>
            <a:r>
              <a:rPr lang="tr-TR" sz="2000" dirty="0">
                <a:solidFill>
                  <a:srgbClr val="000000"/>
                </a:solidFill>
              </a:rPr>
              <a:t> kan akışı artar. Bu artan kan akışı, </a:t>
            </a:r>
            <a:r>
              <a:rPr lang="tr-TR" sz="2000" dirty="0" err="1">
                <a:solidFill>
                  <a:srgbClr val="000000"/>
                </a:solidFill>
              </a:rPr>
              <a:t>venöz</a:t>
            </a:r>
            <a:r>
              <a:rPr lang="tr-TR" sz="2000" dirty="0">
                <a:solidFill>
                  <a:srgbClr val="000000"/>
                </a:solidFill>
              </a:rPr>
              <a:t> dönüşü (kanın </a:t>
            </a:r>
            <a:r>
              <a:rPr lang="tr-TR" sz="2000" dirty="0" err="1">
                <a:solidFill>
                  <a:srgbClr val="000000"/>
                </a:solidFill>
              </a:rPr>
              <a:t>penisden</a:t>
            </a:r>
            <a:r>
              <a:rPr lang="tr-TR" sz="2000" dirty="0">
                <a:solidFill>
                  <a:srgbClr val="000000"/>
                </a:solidFill>
              </a:rPr>
              <a:t> çıkışını) kısıtlayarak penisin sertleşmesine ve genişlemesine neden olur.</a:t>
            </a:r>
          </a:p>
          <a:p>
            <a:pPr marL="0" lvl="0" indent="0">
              <a:buNone/>
            </a:pPr>
            <a:r>
              <a:rPr lang="tr-TR" sz="2000" b="1" dirty="0" err="1">
                <a:solidFill>
                  <a:srgbClr val="000000"/>
                </a:solidFill>
              </a:rPr>
              <a:t>Ereksiyonun</a:t>
            </a:r>
            <a:r>
              <a:rPr lang="tr-TR" sz="2000" b="1" dirty="0">
                <a:solidFill>
                  <a:srgbClr val="000000"/>
                </a:solidFill>
              </a:rPr>
              <a:t> Sürdürülmesi:</a:t>
            </a:r>
            <a:r>
              <a:rPr lang="tr-TR" sz="2000" dirty="0">
                <a:solidFill>
                  <a:srgbClr val="000000"/>
                </a:solidFill>
              </a:rPr>
              <a:t> </a:t>
            </a:r>
            <a:r>
              <a:rPr lang="tr-TR" sz="2000" dirty="0" err="1">
                <a:solidFill>
                  <a:srgbClr val="000000"/>
                </a:solidFill>
              </a:rPr>
              <a:t>Ereksiyon</a:t>
            </a:r>
            <a:r>
              <a:rPr lang="tr-TR" sz="2000" dirty="0">
                <a:solidFill>
                  <a:srgbClr val="000000"/>
                </a:solidFill>
              </a:rPr>
              <a:t>, parasempatik sinir sisteminin aktivasyonuyla başlar ve sempatik sinir sisteminin dengeleyici etkileriyle sürdürülür. </a:t>
            </a:r>
            <a:r>
              <a:rPr lang="tr-TR" sz="2000" dirty="0" err="1">
                <a:solidFill>
                  <a:srgbClr val="000000"/>
                </a:solidFill>
              </a:rPr>
              <a:t>Ereksiyon</a:t>
            </a:r>
            <a:r>
              <a:rPr lang="tr-TR" sz="2000" dirty="0">
                <a:solidFill>
                  <a:srgbClr val="000000"/>
                </a:solidFill>
              </a:rPr>
              <a:t> sürecinde, nitrik oksit (NO) gibi </a:t>
            </a:r>
            <a:r>
              <a:rPr lang="tr-TR" sz="2000" dirty="0" err="1">
                <a:solidFill>
                  <a:srgbClr val="000000"/>
                </a:solidFill>
              </a:rPr>
              <a:t>vazodilatörlerin</a:t>
            </a:r>
            <a:r>
              <a:rPr lang="tr-TR" sz="2000" dirty="0">
                <a:solidFill>
                  <a:srgbClr val="000000"/>
                </a:solidFill>
              </a:rPr>
              <a:t> salınımı, penisteki kan damarlarının genişlemesine ve kanın penise dolmasına yardımcı olur.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119</a:t>
            </a:fld>
            <a:endParaRPr lang="tr-TR" altLang="tr-TR"/>
          </a:p>
        </p:txBody>
      </p:sp>
    </p:spTree>
    <p:extLst>
      <p:ext uri="{BB962C8B-B14F-4D97-AF65-F5344CB8AC3E}">
        <p14:creationId xmlns:p14="http://schemas.microsoft.com/office/powerpoint/2010/main" val="4910991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t>2. Testislerin Yükselmesi:</a:t>
            </a:r>
          </a:p>
          <a:p>
            <a:pPr marL="0" indent="0">
              <a:buNone/>
            </a:pPr>
            <a:r>
              <a:rPr lang="tr-TR" sz="2000" b="1" dirty="0"/>
              <a:t>Testislerin Konum Değişikliği:</a:t>
            </a:r>
            <a:r>
              <a:rPr lang="tr-TR" sz="2000" dirty="0"/>
              <a:t> Cinsel uyarılma sırasında testisler, vücuda daha yakın bir konuma çekilir. Bu, </a:t>
            </a:r>
            <a:r>
              <a:rPr lang="tr-TR" sz="2000" dirty="0" err="1"/>
              <a:t>kremaster</a:t>
            </a:r>
            <a:r>
              <a:rPr lang="tr-TR" sz="2000" dirty="0"/>
              <a:t> kasının </a:t>
            </a:r>
            <a:r>
              <a:rPr lang="tr-TR" sz="2000" dirty="0" err="1"/>
              <a:t>refleksif</a:t>
            </a:r>
            <a:r>
              <a:rPr lang="tr-TR" sz="2000" dirty="0"/>
              <a:t> olarak kasılmasından kaynaklanır ve testislerin sıcaklığını korumaya yardımcı olur.</a:t>
            </a:r>
          </a:p>
          <a:p>
            <a:pPr marL="0" indent="0">
              <a:buNone/>
            </a:pPr>
            <a:r>
              <a:rPr lang="tr-TR" sz="2000" b="1" dirty="0"/>
              <a:t>3. </a:t>
            </a:r>
            <a:r>
              <a:rPr lang="tr-TR" sz="2000" b="1" dirty="0" err="1"/>
              <a:t>Skrotumun</a:t>
            </a:r>
            <a:r>
              <a:rPr lang="tr-TR" sz="2000" b="1" dirty="0"/>
              <a:t> Gerilmesi:</a:t>
            </a:r>
          </a:p>
          <a:p>
            <a:pPr marL="0" indent="0">
              <a:buNone/>
            </a:pPr>
            <a:r>
              <a:rPr lang="tr-TR" sz="2000" b="1" dirty="0" err="1"/>
              <a:t>Skrotal</a:t>
            </a:r>
            <a:r>
              <a:rPr lang="tr-TR" sz="2000" b="1" dirty="0"/>
              <a:t> Derinin Değişikliği:</a:t>
            </a:r>
            <a:r>
              <a:rPr lang="tr-TR" sz="2000" dirty="0"/>
              <a:t> Uyarılma sırasında </a:t>
            </a:r>
            <a:r>
              <a:rPr lang="tr-TR" sz="2000" dirty="0" err="1"/>
              <a:t>skrotum</a:t>
            </a:r>
            <a:r>
              <a:rPr lang="tr-TR" sz="2000" dirty="0"/>
              <a:t> (testis torbası) gerilir ve sıkılaşır. Bu değişiklik, testislerin korunmasına ve sperm üretimi için ideal sıcaklığın korunmasına yardımcı olur.</a:t>
            </a:r>
          </a:p>
          <a:p>
            <a:pPr marL="0" indent="0">
              <a:buNone/>
            </a:pPr>
            <a:endParaRPr lang="tr-TR" sz="2000" b="1" dirty="0"/>
          </a:p>
          <a:p>
            <a:pPr marL="0" indent="0">
              <a:buNone/>
            </a:pPr>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120</a:t>
            </a:fld>
            <a:endParaRPr lang="tr-TR" altLang="tr-TR"/>
          </a:p>
        </p:txBody>
      </p:sp>
    </p:spTree>
    <p:extLst>
      <p:ext uri="{BB962C8B-B14F-4D97-AF65-F5344CB8AC3E}">
        <p14:creationId xmlns:p14="http://schemas.microsoft.com/office/powerpoint/2010/main" val="27695971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t>4. Libido Artışı ve Cinsel İstek:</a:t>
            </a:r>
          </a:p>
          <a:p>
            <a:pPr marL="0" indent="0">
              <a:buNone/>
            </a:pPr>
            <a:r>
              <a:rPr lang="tr-TR" sz="2000" dirty="0" smtClean="0"/>
              <a:t>Cinsel </a:t>
            </a:r>
            <a:r>
              <a:rPr lang="tr-TR" sz="2000" dirty="0"/>
              <a:t>uyarılar, beyindeki cinsellikle ilgili bölgeleri aktive eder, bu da cinsel isteğin ve libidonun artmasına yol açar. Bu durum, hem psikolojik hem de fizyolojik bir yanıttır ve cinsel aktiviteye katılım arzusunu artırır.</a:t>
            </a:r>
          </a:p>
          <a:p>
            <a:pPr marL="0" indent="0">
              <a:buNone/>
            </a:pPr>
            <a:r>
              <a:rPr lang="tr-TR" sz="2000" b="1" dirty="0"/>
              <a:t>5. Nefes Alma ve Kalp Atış Hızında Artış:</a:t>
            </a:r>
          </a:p>
          <a:p>
            <a:pPr marL="0" indent="0">
              <a:buNone/>
            </a:pPr>
            <a:r>
              <a:rPr lang="tr-TR" sz="2000" dirty="0" smtClean="0"/>
              <a:t>Cinsel </a:t>
            </a:r>
            <a:r>
              <a:rPr lang="tr-TR" sz="2000" dirty="0"/>
              <a:t>uyarılma, genel vücut metabolizmasını artırır, bu da nefes alma ve kalp atış hızında hafif bir artışa neden olabilir.</a:t>
            </a:r>
          </a:p>
          <a:p>
            <a:pPr marL="0" indent="0">
              <a:buNone/>
            </a:pPr>
            <a:r>
              <a:rPr lang="tr-TR" sz="2000" b="1" dirty="0"/>
              <a:t>6. Nipel </a:t>
            </a:r>
            <a:r>
              <a:rPr lang="tr-TR" sz="2000" b="1" dirty="0" smtClean="0"/>
              <a:t>(Meme başı) </a:t>
            </a:r>
            <a:r>
              <a:rPr lang="tr-TR" sz="2000" b="1" dirty="0" err="1" smtClean="0"/>
              <a:t>Ereksiyonu</a:t>
            </a:r>
            <a:r>
              <a:rPr lang="tr-TR" sz="2000" b="1" dirty="0"/>
              <a:t>:</a:t>
            </a:r>
          </a:p>
          <a:p>
            <a:pPr marL="0" indent="0">
              <a:buNone/>
            </a:pPr>
            <a:r>
              <a:rPr lang="tr-TR" sz="2000" dirty="0" smtClean="0"/>
              <a:t>Bazı </a:t>
            </a:r>
            <a:r>
              <a:rPr lang="tr-TR" sz="2000" dirty="0"/>
              <a:t>erkeklerde, cinsel uyarılma sırasında </a:t>
            </a:r>
            <a:r>
              <a:rPr lang="tr-TR" sz="2000" dirty="0" smtClean="0"/>
              <a:t>meme başları </a:t>
            </a:r>
            <a:r>
              <a:rPr lang="tr-TR" sz="2000" dirty="0"/>
              <a:t>sertleşebilir ve daha hassas hale gelebilir.</a:t>
            </a: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121</a:t>
            </a:fld>
            <a:endParaRPr lang="tr-TR" altLang="tr-TR"/>
          </a:p>
        </p:txBody>
      </p:sp>
    </p:spTree>
    <p:extLst>
      <p:ext uri="{BB962C8B-B14F-4D97-AF65-F5344CB8AC3E}">
        <p14:creationId xmlns:p14="http://schemas.microsoft.com/office/powerpoint/2010/main" val="3076172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 fizyolojik değişiklikler, erkeğin cinsel ilişkiye hazır hale gelmesini sağlar ve cinsel aktivitenin gerçekleşmesi için gerekli koşulları </a:t>
            </a:r>
            <a:r>
              <a:rPr lang="tr-TR" dirty="0" smtClean="0"/>
              <a:t>oluşturur.</a:t>
            </a:r>
          </a:p>
          <a:p>
            <a:r>
              <a:rPr lang="tr-TR" dirty="0" smtClean="0"/>
              <a:t>Cinsel </a:t>
            </a:r>
            <a:r>
              <a:rPr lang="tr-TR" dirty="0"/>
              <a:t>uyarılma evresi, bireyden bireye değişiklik gösterebilir ve çeşitli faktörlerden etkilenebilir, örneğin psikolojik durum, ilişkilerdeki dinamikler ve genel sağlık durumu gibi.</a:t>
            </a: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122</a:t>
            </a:fld>
            <a:endParaRPr lang="tr-TR" altLang="tr-TR"/>
          </a:p>
        </p:txBody>
      </p:sp>
    </p:spTree>
    <p:extLst>
      <p:ext uri="{BB962C8B-B14F-4D97-AF65-F5344CB8AC3E}">
        <p14:creationId xmlns:p14="http://schemas.microsoft.com/office/powerpoint/2010/main" val="27521159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chemeClr val="accent1"/>
          </a:solidFill>
        </p:spPr>
        <p:txBody>
          <a:bodyPr/>
          <a:lstStyle/>
          <a:p>
            <a:r>
              <a:rPr lang="tr-TR" dirty="0" smtClean="0"/>
              <a:t>PLATO EVRESİ</a:t>
            </a:r>
            <a:endParaRPr lang="tr-TR" dirty="0"/>
          </a:p>
        </p:txBody>
      </p:sp>
      <p:sp>
        <p:nvSpPr>
          <p:cNvPr id="3" name="İçerik Yer Tutucusu 2"/>
          <p:cNvSpPr>
            <a:spLocks noGrp="1"/>
          </p:cNvSpPr>
          <p:nvPr>
            <p:ph idx="1"/>
          </p:nvPr>
        </p:nvSpPr>
        <p:spPr/>
        <p:txBody>
          <a:bodyPr/>
          <a:lstStyle/>
          <a:p>
            <a:pPr marL="0" indent="0">
              <a:buNone/>
            </a:pPr>
            <a:r>
              <a:rPr lang="tr-TR" sz="2000" dirty="0">
                <a:latin typeface="Söhne"/>
              </a:rPr>
              <a:t>Plato evresi, cinsel yanıt döngüsünde uyarılma evresini takip eden ve orgazm öncesi en yüksek cinsel zevk duygularının yaşandığı dönemdir. </a:t>
            </a:r>
            <a:r>
              <a:rPr lang="tr-TR" sz="2000" dirty="0" smtClean="0">
                <a:latin typeface="Söhne"/>
              </a:rPr>
              <a:t>Erkeklerde </a:t>
            </a:r>
            <a:r>
              <a:rPr lang="tr-TR" sz="2000" dirty="0">
                <a:latin typeface="Söhne"/>
              </a:rPr>
              <a:t>plato evresinde gözlemlenen fizyolojik değişiklikler şunlardır:</a:t>
            </a:r>
          </a:p>
          <a:p>
            <a:pPr marL="0" indent="0">
              <a:buNone/>
            </a:pPr>
            <a:r>
              <a:rPr lang="tr-TR" sz="2000" b="1" dirty="0">
                <a:latin typeface="Söhne"/>
              </a:rPr>
              <a:t>1. </a:t>
            </a:r>
            <a:r>
              <a:rPr lang="tr-TR" sz="2000" b="1" dirty="0" err="1">
                <a:latin typeface="Söhne"/>
              </a:rPr>
              <a:t>Ereksiyonun</a:t>
            </a:r>
            <a:r>
              <a:rPr lang="tr-TR" sz="2000" b="1" dirty="0">
                <a:latin typeface="Söhne"/>
              </a:rPr>
              <a:t> Devamı ve Artması:</a:t>
            </a:r>
          </a:p>
          <a:p>
            <a:pPr marL="0" indent="0">
              <a:buNone/>
            </a:pPr>
            <a:r>
              <a:rPr lang="tr-TR" sz="2000" dirty="0" err="1">
                <a:latin typeface="Söhne"/>
              </a:rPr>
              <a:t>Ereksiyon</a:t>
            </a:r>
            <a:r>
              <a:rPr lang="tr-TR" sz="2000" dirty="0">
                <a:latin typeface="Söhne"/>
              </a:rPr>
              <a:t> seviyesi bu evrede daha da artar ve penisin tam olarak sertleşmesi sağlanır. Kanın penise dolmasıyla </a:t>
            </a:r>
            <a:r>
              <a:rPr lang="tr-TR" sz="2000" dirty="0" err="1">
                <a:latin typeface="Söhne"/>
              </a:rPr>
              <a:t>ereksiyon</a:t>
            </a:r>
            <a:r>
              <a:rPr lang="tr-TR" sz="2000" dirty="0">
                <a:latin typeface="Söhne"/>
              </a:rPr>
              <a:t> maksimum düzeye ulaşır.</a:t>
            </a:r>
          </a:p>
          <a:p>
            <a:pPr marL="0" indent="0">
              <a:buNone/>
            </a:pPr>
            <a:r>
              <a:rPr lang="tr-TR" sz="2000" b="1" dirty="0">
                <a:latin typeface="Söhne"/>
              </a:rPr>
              <a:t>2. Testislerin Daha Fazla Yükselmesi:</a:t>
            </a:r>
          </a:p>
          <a:p>
            <a:pPr marL="0" indent="0">
              <a:buNone/>
            </a:pPr>
            <a:r>
              <a:rPr lang="tr-TR" sz="2000" dirty="0">
                <a:latin typeface="Söhne"/>
              </a:rPr>
              <a:t>Testisler, orgazma yaklaşırken vücuda daha yakın bir konuma çekilir. Bu, </a:t>
            </a:r>
            <a:r>
              <a:rPr lang="tr-TR" sz="2000" dirty="0" err="1">
                <a:latin typeface="Söhne"/>
              </a:rPr>
              <a:t>kremaster</a:t>
            </a:r>
            <a:r>
              <a:rPr lang="tr-TR" sz="2000" dirty="0">
                <a:latin typeface="Söhne"/>
              </a:rPr>
              <a:t> kaslarının kasılmasıyla olur ve testislerin boyutu artabilir.</a:t>
            </a:r>
          </a:p>
          <a:p>
            <a:pPr marL="0" indent="0">
              <a:buNone/>
            </a:pPr>
            <a:r>
              <a:rPr lang="tr-TR" sz="2000" b="1" dirty="0">
                <a:latin typeface="Söhne"/>
              </a:rPr>
              <a:t>3. </a:t>
            </a:r>
            <a:r>
              <a:rPr lang="tr-TR" sz="2000" b="1" dirty="0" err="1">
                <a:latin typeface="Söhne"/>
              </a:rPr>
              <a:t>Skrotumun</a:t>
            </a:r>
            <a:r>
              <a:rPr lang="tr-TR" sz="2000" b="1" dirty="0">
                <a:latin typeface="Söhne"/>
              </a:rPr>
              <a:t> Gerilmesi:</a:t>
            </a:r>
          </a:p>
          <a:p>
            <a:pPr marL="0" indent="0">
              <a:buNone/>
            </a:pPr>
            <a:r>
              <a:rPr lang="tr-TR" sz="2000" dirty="0" err="1">
                <a:latin typeface="Söhne"/>
              </a:rPr>
              <a:t>Skrotum</a:t>
            </a:r>
            <a:r>
              <a:rPr lang="tr-TR" sz="2000" dirty="0">
                <a:latin typeface="Söhne"/>
              </a:rPr>
              <a:t> (testis torbası) daha da sıkılaşır ve testislerin korunmasına yardımcı olan bu gerilme, spermin </a:t>
            </a:r>
            <a:r>
              <a:rPr lang="tr-TR" sz="2000" dirty="0" err="1">
                <a:latin typeface="Söhne"/>
              </a:rPr>
              <a:t>ejakülasyon</a:t>
            </a:r>
            <a:r>
              <a:rPr lang="tr-TR" sz="2000" dirty="0">
                <a:latin typeface="Söhne"/>
              </a:rPr>
              <a:t> için hazırlanmasına katkıda bulunur.</a:t>
            </a:r>
          </a:p>
          <a:p>
            <a:pPr marL="0" indent="0">
              <a:buNone/>
            </a:pPr>
            <a:r>
              <a:rPr lang="tr-TR" sz="1200" dirty="0">
                <a:latin typeface="Söhne"/>
              </a:rPr>
              <a:t/>
            </a:r>
            <a:br>
              <a:rPr lang="tr-TR" sz="1200" dirty="0">
                <a:latin typeface="Söhne"/>
              </a:rPr>
            </a:br>
            <a:endParaRPr lang="tr-TR" sz="12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123</a:t>
            </a:fld>
            <a:endParaRPr lang="tr-TR" altLang="tr-TR"/>
          </a:p>
        </p:txBody>
      </p:sp>
    </p:spTree>
    <p:extLst>
      <p:ext uri="{BB962C8B-B14F-4D97-AF65-F5344CB8AC3E}">
        <p14:creationId xmlns:p14="http://schemas.microsoft.com/office/powerpoint/2010/main" val="11261267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latin typeface="Söhne"/>
              </a:rPr>
              <a:t>4. </a:t>
            </a:r>
            <a:r>
              <a:rPr lang="tr-TR" sz="2000" b="1" dirty="0" err="1">
                <a:latin typeface="Söhne"/>
              </a:rPr>
              <a:t>Cowper</a:t>
            </a:r>
            <a:r>
              <a:rPr lang="tr-TR" sz="2000" b="1" dirty="0">
                <a:latin typeface="Söhne"/>
              </a:rPr>
              <a:t> Bezlerinden Ön </a:t>
            </a:r>
            <a:r>
              <a:rPr lang="tr-TR" sz="2000" b="1" dirty="0" err="1">
                <a:latin typeface="Söhne"/>
              </a:rPr>
              <a:t>Ejakülat</a:t>
            </a:r>
            <a:r>
              <a:rPr lang="tr-TR" sz="2000" b="1" dirty="0">
                <a:latin typeface="Söhne"/>
              </a:rPr>
              <a:t> Salgılanması:</a:t>
            </a:r>
          </a:p>
          <a:p>
            <a:pPr marL="0" lvl="0" indent="0">
              <a:buNone/>
            </a:pPr>
            <a:r>
              <a:rPr lang="tr-TR" sz="2000" dirty="0" smtClean="0">
                <a:solidFill>
                  <a:srgbClr val="000000"/>
                </a:solidFill>
                <a:latin typeface="Söhne"/>
              </a:rPr>
              <a:t>Bu </a:t>
            </a:r>
            <a:r>
              <a:rPr lang="tr-TR" sz="2000" dirty="0">
                <a:solidFill>
                  <a:srgbClr val="000000"/>
                </a:solidFill>
                <a:latin typeface="Söhne"/>
              </a:rPr>
              <a:t>evrede, bazen "ön sevişme sıvısı" olarak adlandırılan ve </a:t>
            </a:r>
            <a:r>
              <a:rPr lang="tr-TR" sz="2000" dirty="0" err="1">
                <a:solidFill>
                  <a:srgbClr val="000000"/>
                </a:solidFill>
                <a:latin typeface="Söhne"/>
              </a:rPr>
              <a:t>üretranın</a:t>
            </a:r>
            <a:r>
              <a:rPr lang="tr-TR" sz="2000" dirty="0">
                <a:solidFill>
                  <a:srgbClr val="000000"/>
                </a:solidFill>
                <a:latin typeface="Söhne"/>
              </a:rPr>
              <a:t> temizlenmesine yardımcı olan, kayganlaştırıcı bir sıvı salgılanabilir. Bu sıvı, cinsel ilişkiyi kolaylaştırır ve sperm için bir yol hazırlar.</a:t>
            </a:r>
          </a:p>
          <a:p>
            <a:pPr marL="0" lvl="0" indent="0">
              <a:buNone/>
            </a:pPr>
            <a:r>
              <a:rPr lang="tr-TR" sz="2000" b="1" dirty="0">
                <a:solidFill>
                  <a:srgbClr val="000000"/>
                </a:solidFill>
                <a:latin typeface="Söhne"/>
              </a:rPr>
              <a:t>5. Cinsel Uyarılmanın Yoğunlaşması:</a:t>
            </a:r>
          </a:p>
          <a:p>
            <a:pPr marL="0" lvl="0" indent="0">
              <a:buNone/>
            </a:pPr>
            <a:r>
              <a:rPr lang="tr-TR" sz="2000" dirty="0">
                <a:solidFill>
                  <a:srgbClr val="000000"/>
                </a:solidFill>
                <a:latin typeface="Söhne"/>
              </a:rPr>
              <a:t>Cinsel uyarılma duygusu plato evresinde maksimum seviyeye ulaşır, bu da cinsel tatminin artmasına ve orgazma hazırlanmaya yol açar.</a:t>
            </a:r>
          </a:p>
          <a:p>
            <a:pPr marL="0" lvl="0" indent="0">
              <a:buNone/>
            </a:pPr>
            <a:r>
              <a:rPr lang="tr-TR" sz="2000" b="1" dirty="0">
                <a:solidFill>
                  <a:srgbClr val="000000"/>
                </a:solidFill>
                <a:latin typeface="Söhne"/>
              </a:rPr>
              <a:t>6. Nefes Alma ve Kalp Atış Hızında Artış:</a:t>
            </a:r>
          </a:p>
          <a:p>
            <a:pPr marL="0" lvl="0" indent="0">
              <a:buNone/>
            </a:pPr>
            <a:r>
              <a:rPr lang="tr-TR" sz="2000" dirty="0">
                <a:solidFill>
                  <a:srgbClr val="000000"/>
                </a:solidFill>
                <a:latin typeface="Söhne"/>
              </a:rPr>
              <a:t>Nefes alma hızı, kalp atış hızı ve kan basıncı daha da artar, bu da vücudun cinsel aktiviteye verdiği genel fizyolojik yanıttır</a:t>
            </a:r>
            <a:r>
              <a:rPr lang="tr-TR" sz="2000" dirty="0" smtClean="0">
                <a:solidFill>
                  <a:srgbClr val="000000"/>
                </a:solidFill>
                <a:latin typeface="Söhne"/>
              </a:rPr>
              <a:t>.</a:t>
            </a:r>
            <a:endParaRPr lang="tr-TR" sz="2000" dirty="0">
              <a:solidFill>
                <a:srgbClr val="000000"/>
              </a:solidFill>
              <a:latin typeface="Söhne"/>
            </a:endParaRP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124</a:t>
            </a:fld>
            <a:endParaRPr lang="tr-TR" altLang="tr-TR"/>
          </a:p>
        </p:txBody>
      </p:sp>
    </p:spTree>
    <p:extLst>
      <p:ext uri="{BB962C8B-B14F-4D97-AF65-F5344CB8AC3E}">
        <p14:creationId xmlns:p14="http://schemas.microsoft.com/office/powerpoint/2010/main" val="28103844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a:solidFill>
                  <a:srgbClr val="000000"/>
                </a:solidFill>
                <a:latin typeface="Söhne"/>
              </a:rPr>
              <a:t>7. Cinsel Organlarda Kan Birikmesi:</a:t>
            </a:r>
          </a:p>
          <a:p>
            <a:pPr marL="0" lvl="0" indent="0">
              <a:buNone/>
            </a:pPr>
            <a:r>
              <a:rPr lang="tr-TR" sz="2000" dirty="0">
                <a:solidFill>
                  <a:srgbClr val="000000"/>
                </a:solidFill>
                <a:latin typeface="Söhne"/>
              </a:rPr>
              <a:t>Penis, testisler ve </a:t>
            </a:r>
            <a:r>
              <a:rPr lang="tr-TR" sz="2000" dirty="0" err="1">
                <a:solidFill>
                  <a:srgbClr val="000000"/>
                </a:solidFill>
                <a:latin typeface="Söhne"/>
              </a:rPr>
              <a:t>skrotumda</a:t>
            </a:r>
            <a:r>
              <a:rPr lang="tr-TR" sz="2000" dirty="0">
                <a:solidFill>
                  <a:srgbClr val="000000"/>
                </a:solidFill>
                <a:latin typeface="Söhne"/>
              </a:rPr>
              <a:t> kan birikmesi artar, bu da bu bölgelerdeki hassasiyeti ve </a:t>
            </a:r>
            <a:r>
              <a:rPr lang="tr-TR" sz="2000" dirty="0" err="1">
                <a:solidFill>
                  <a:srgbClr val="000000"/>
                </a:solidFill>
                <a:latin typeface="Söhne"/>
              </a:rPr>
              <a:t>uyarılabilirliği</a:t>
            </a:r>
            <a:r>
              <a:rPr lang="tr-TR" sz="2000" dirty="0">
                <a:solidFill>
                  <a:srgbClr val="000000"/>
                </a:solidFill>
                <a:latin typeface="Söhne"/>
              </a:rPr>
              <a:t> artırır.</a:t>
            </a:r>
          </a:p>
          <a:p>
            <a:r>
              <a:rPr lang="tr-TR" sz="2000" dirty="0">
                <a:solidFill>
                  <a:srgbClr val="000000"/>
                </a:solidFill>
                <a:latin typeface="Söhne"/>
              </a:rPr>
              <a:t>Plato evresi, cinsel uyarılmanın doruğa ulaştığı ve orgazmın eşiğinde olduğu bir süreci temsil eder. </a:t>
            </a:r>
            <a:endParaRPr lang="tr-TR" sz="2000" dirty="0" smtClean="0">
              <a:solidFill>
                <a:srgbClr val="000000"/>
              </a:solidFill>
              <a:latin typeface="Söhne"/>
            </a:endParaRPr>
          </a:p>
          <a:p>
            <a:r>
              <a:rPr lang="tr-TR" sz="2000" dirty="0" smtClean="0">
                <a:solidFill>
                  <a:srgbClr val="000000"/>
                </a:solidFill>
                <a:latin typeface="Söhne"/>
              </a:rPr>
              <a:t>Bu </a:t>
            </a:r>
            <a:r>
              <a:rPr lang="tr-TR" sz="2000" dirty="0">
                <a:solidFill>
                  <a:srgbClr val="000000"/>
                </a:solidFill>
                <a:latin typeface="Söhne"/>
              </a:rPr>
              <a:t>evre, bireyin cinsel deneyiminin yoğunluğunu ve kalitesini belirleyen önemli bir aşamadır. </a:t>
            </a:r>
            <a:endParaRPr lang="tr-TR" sz="2000" dirty="0" smtClean="0">
              <a:solidFill>
                <a:srgbClr val="000000"/>
              </a:solidFill>
              <a:latin typeface="Söhne"/>
            </a:endParaRPr>
          </a:p>
          <a:p>
            <a:r>
              <a:rPr lang="tr-TR" sz="2000" dirty="0" smtClean="0">
                <a:solidFill>
                  <a:srgbClr val="000000"/>
                </a:solidFill>
                <a:latin typeface="Söhne"/>
              </a:rPr>
              <a:t>Cinsel </a:t>
            </a:r>
            <a:r>
              <a:rPr lang="tr-TR" sz="2000" dirty="0">
                <a:solidFill>
                  <a:srgbClr val="000000"/>
                </a:solidFill>
                <a:latin typeface="Söhne"/>
              </a:rPr>
              <a:t>yanıt döngüsündeki bu evre, bireysel ve çiftler arası farklılıklar gösterebilir, bu da cinsel deneyimin kişiden kişiye değişken olabileceğini gösterir.</a:t>
            </a:r>
          </a:p>
          <a:p>
            <a:pPr lvl="0"/>
            <a:endParaRPr lang="tr-TR" dirty="0">
              <a:solidFill>
                <a:srgbClr val="000000"/>
              </a:solidFill>
            </a:endParaRP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125</a:t>
            </a:fld>
            <a:endParaRPr lang="tr-TR" altLang="tr-TR"/>
          </a:p>
        </p:txBody>
      </p:sp>
    </p:spTree>
    <p:extLst>
      <p:ext uri="{BB962C8B-B14F-4D97-AF65-F5344CB8AC3E}">
        <p14:creationId xmlns:p14="http://schemas.microsoft.com/office/powerpoint/2010/main" val="5185938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chemeClr val="accent1"/>
          </a:solidFill>
        </p:spPr>
        <p:txBody>
          <a:bodyPr/>
          <a:lstStyle/>
          <a:p>
            <a:r>
              <a:rPr lang="tr-TR" dirty="0" smtClean="0"/>
              <a:t>ORGAZM EVRESİ</a:t>
            </a:r>
            <a:endParaRPr lang="tr-TR" dirty="0"/>
          </a:p>
        </p:txBody>
      </p:sp>
      <p:sp>
        <p:nvSpPr>
          <p:cNvPr id="3" name="İçerik Yer Tutucusu 2"/>
          <p:cNvSpPr>
            <a:spLocks noGrp="1"/>
          </p:cNvSpPr>
          <p:nvPr>
            <p:ph idx="1"/>
          </p:nvPr>
        </p:nvSpPr>
        <p:spPr/>
        <p:txBody>
          <a:bodyPr/>
          <a:lstStyle/>
          <a:p>
            <a:r>
              <a:rPr lang="tr-TR" sz="2000" dirty="0"/>
              <a:t>Orgazm ve boşalma çoğu erkekte genellikle eş zamanlı oluşmakla birlikte  birbirinden farklı süreçlerdir. </a:t>
            </a:r>
          </a:p>
          <a:p>
            <a:r>
              <a:rPr lang="tr-TR" sz="2000" dirty="0"/>
              <a:t>Orgazm spesifik olarak, vücutta biriken cinsel gerilimin giderildiği ani ritmik kas </a:t>
            </a:r>
            <a:r>
              <a:rPr lang="tr-TR" sz="2000" dirty="0" err="1"/>
              <a:t>kontraksiyonlarını</a:t>
            </a:r>
            <a:r>
              <a:rPr lang="tr-TR" sz="2000" dirty="0"/>
              <a:t>   ve buna eşlik eden </a:t>
            </a:r>
            <a:r>
              <a:rPr lang="tr-TR" sz="2000" dirty="0" err="1"/>
              <a:t>mental</a:t>
            </a:r>
            <a:r>
              <a:rPr lang="tr-TR" sz="2000" dirty="0"/>
              <a:t> duyumları  tanımlar. </a:t>
            </a:r>
          </a:p>
          <a:p>
            <a:r>
              <a:rPr lang="tr-TR" sz="2000" dirty="0"/>
              <a:t>Boşalma ise bazen orgazm olmadan da ortaya çıkabilen semenin dışarı atılması olayıdır.</a:t>
            </a:r>
          </a:p>
          <a:p>
            <a:r>
              <a:rPr lang="tr-TR" sz="2000" dirty="0" smtClean="0"/>
              <a:t>Boşalma </a:t>
            </a:r>
            <a:r>
              <a:rPr lang="tr-TR" sz="2000" dirty="0"/>
              <a:t>ve orgazm evresi, cinsel yanıt döngüsünde en yoğun fizyolojik ve psikolojik değişikliklerin yaşandığı dönemdir. </a:t>
            </a:r>
            <a:endParaRPr lang="tr-TR" sz="2000" dirty="0" smtClean="0"/>
          </a:p>
          <a:p>
            <a:r>
              <a:rPr lang="tr-TR" sz="2000" dirty="0" smtClean="0"/>
              <a:t>Erkeklerde </a:t>
            </a:r>
            <a:r>
              <a:rPr lang="tr-TR" sz="2000" dirty="0"/>
              <a:t>boşalma ve orgazm sırasında meydana gelen başlıca fizyolojik değişiklikler şunlardır</a:t>
            </a:r>
            <a:r>
              <a:rPr lang="tr-TR" sz="2000" dirty="0" smtClean="0"/>
              <a:t>:</a:t>
            </a:r>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126</a:t>
            </a:fld>
            <a:endParaRPr lang="tr-TR" altLang="tr-TR"/>
          </a:p>
        </p:txBody>
      </p:sp>
    </p:spTree>
    <p:extLst>
      <p:ext uri="{BB962C8B-B14F-4D97-AF65-F5344CB8AC3E}">
        <p14:creationId xmlns:p14="http://schemas.microsoft.com/office/powerpoint/2010/main" val="6353072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251520" y="260648"/>
            <a:ext cx="8424936" cy="2872730"/>
          </a:xfrm>
        </p:spPr>
        <p:txBody>
          <a:bodyPr/>
          <a:lstStyle/>
          <a:p>
            <a:pPr marL="0" indent="0">
              <a:buNone/>
            </a:pPr>
            <a:r>
              <a:rPr lang="tr-TR" sz="2000" b="1" dirty="0"/>
              <a:t>1. </a:t>
            </a:r>
            <a:r>
              <a:rPr lang="tr-TR" sz="2000" b="1" dirty="0" err="1"/>
              <a:t>Ejakülasyonun</a:t>
            </a:r>
            <a:r>
              <a:rPr lang="tr-TR" sz="2000" b="1" dirty="0"/>
              <a:t> İki Aşaması:</a:t>
            </a:r>
          </a:p>
          <a:p>
            <a:pPr marL="0" lvl="0" indent="0">
              <a:buNone/>
            </a:pPr>
            <a:r>
              <a:rPr lang="tr-TR" sz="2000" b="1" dirty="0"/>
              <a:t>Emisyon Aşaması:</a:t>
            </a:r>
            <a:r>
              <a:rPr lang="tr-TR" sz="2000" dirty="0"/>
              <a:t> Bu aşamada, sperm, </a:t>
            </a:r>
            <a:r>
              <a:rPr lang="tr-TR" sz="2000" dirty="0" err="1"/>
              <a:t>seminal</a:t>
            </a:r>
            <a:r>
              <a:rPr lang="tr-TR" sz="2000" dirty="0"/>
              <a:t> veziküllerden ve prostat bezinden </a:t>
            </a:r>
            <a:r>
              <a:rPr lang="tr-TR" sz="2000" dirty="0" err="1"/>
              <a:t>üretraya</a:t>
            </a:r>
            <a:r>
              <a:rPr lang="tr-TR" sz="2000" dirty="0"/>
              <a:t> doğru itilir. </a:t>
            </a:r>
            <a:r>
              <a:rPr lang="tr-TR" altLang="tr-TR" sz="2000" dirty="0">
                <a:solidFill>
                  <a:srgbClr val="000000"/>
                </a:solidFill>
              </a:rPr>
              <a:t>Bu kasılmalar başladığında boşalma sureci </a:t>
            </a:r>
            <a:r>
              <a:rPr lang="tr-TR" altLang="tr-TR" sz="2000" dirty="0">
                <a:solidFill>
                  <a:srgbClr val="99CC00"/>
                </a:solidFill>
              </a:rPr>
              <a:t>durdurulamaz noktaya</a:t>
            </a:r>
            <a:r>
              <a:rPr lang="tr-TR" altLang="tr-TR" sz="2000" dirty="0">
                <a:solidFill>
                  <a:srgbClr val="000000"/>
                </a:solidFill>
              </a:rPr>
              <a:t> gelmiştir. Yani kişi istese de boşalmasını geciktiremez. </a:t>
            </a:r>
            <a:r>
              <a:rPr lang="tr-TR" sz="2000" dirty="0"/>
              <a:t>Bu süreç, sempatik sinir sisteminin kontrolü altındadır ve cinsel uyarılma sırasında artmış olan seksüel gerilimi boşaltır.</a:t>
            </a:r>
            <a:r>
              <a:rPr lang="tr-TR" altLang="tr-TR" sz="2000" dirty="0"/>
              <a:t> </a:t>
            </a:r>
            <a:endParaRPr lang="tr-TR" sz="2000" dirty="0"/>
          </a:p>
          <a:p>
            <a:pPr marL="0" indent="0">
              <a:buNone/>
            </a:pPr>
            <a:r>
              <a:rPr lang="tr-TR" sz="2000" b="1" dirty="0" err="1"/>
              <a:t>Ejakülasyon</a:t>
            </a:r>
            <a:r>
              <a:rPr lang="tr-TR" sz="2000" b="1" dirty="0"/>
              <a:t> Aşaması:</a:t>
            </a:r>
            <a:r>
              <a:rPr lang="tr-TR" sz="2000" dirty="0"/>
              <a:t> Burada, penisin ritmik kasılmaları sperm içeren sıvının dışarı atılmasını sağlar. Bu kasılmalar, genellikle büyük bir zevk ve yoğun bir rahatlama hissi ile birlikte yaşanır.</a:t>
            </a:r>
          </a:p>
          <a:p>
            <a:pPr marL="0" indent="0">
              <a:buNone/>
            </a:pPr>
            <a:endParaRPr lang="tr-TR" sz="2000" dirty="0"/>
          </a:p>
          <a:p>
            <a:pPr eaLnBrk="1" hangingPunct="1">
              <a:lnSpc>
                <a:spcPct val="80000"/>
              </a:lnSpc>
            </a:pPr>
            <a:endParaRPr lang="tr-TR" altLang="tr-TR" sz="2000" dirty="0" smtClean="0"/>
          </a:p>
        </p:txBody>
      </p:sp>
      <p:sp>
        <p:nvSpPr>
          <p:cNvPr id="36868" name="Alt Bilgi Yer Tutucusu 1"/>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tr-TR" dirty="0" smtClean="0"/>
              <a:t>Prof. Dr. Sultan Doğan</a:t>
            </a:r>
          </a:p>
        </p:txBody>
      </p:sp>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127</a:t>
            </a:fld>
            <a:endParaRPr lang="tr-TR" altLang="tr-TR"/>
          </a:p>
        </p:txBody>
      </p:sp>
      <p:pic>
        <p:nvPicPr>
          <p:cNvPr id="20482" name="Picture 2" descr="C:\Users\Altan Doğan\Desktop\indir (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3284984"/>
            <a:ext cx="4608512" cy="3017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77446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t>2. Orgazm Sırasında Yoğun Zevk Duygusu:</a:t>
            </a:r>
          </a:p>
          <a:p>
            <a:pPr marL="0" indent="0">
              <a:buNone/>
            </a:pPr>
            <a:r>
              <a:rPr lang="tr-TR" sz="2000" dirty="0"/>
              <a:t>Orgazm sırasında, beyin, özellikle </a:t>
            </a:r>
            <a:r>
              <a:rPr lang="tr-TR" sz="2000" dirty="0" err="1"/>
              <a:t>hipotalamus</a:t>
            </a:r>
            <a:r>
              <a:rPr lang="tr-TR" sz="2000" dirty="0"/>
              <a:t> ve </a:t>
            </a:r>
            <a:r>
              <a:rPr lang="tr-TR" sz="2000" dirty="0" err="1"/>
              <a:t>ventral</a:t>
            </a:r>
            <a:r>
              <a:rPr lang="tr-TR" sz="2000" dirty="0"/>
              <a:t> </a:t>
            </a:r>
            <a:r>
              <a:rPr lang="tr-TR" sz="2000" dirty="0" err="1"/>
              <a:t>tegmental</a:t>
            </a:r>
            <a:r>
              <a:rPr lang="tr-TR" sz="2000" dirty="0"/>
              <a:t> alan gibi zevk ve ödülle ilişkili bölgelerde </a:t>
            </a:r>
            <a:r>
              <a:rPr lang="tr-TR" sz="2000" dirty="0" err="1"/>
              <a:t>dopamin</a:t>
            </a:r>
            <a:r>
              <a:rPr lang="tr-TR" sz="2000" dirty="0"/>
              <a:t> gibi </a:t>
            </a:r>
            <a:r>
              <a:rPr lang="tr-TR" sz="2000" dirty="0" err="1"/>
              <a:t>nörotransmitterlerin</a:t>
            </a:r>
            <a:r>
              <a:rPr lang="tr-TR" sz="2000" dirty="0"/>
              <a:t> salınımıyla yoğun bir zevk duygusu yaşar.</a:t>
            </a:r>
          </a:p>
          <a:p>
            <a:pPr marL="0" indent="0">
              <a:buNone/>
            </a:pPr>
            <a:r>
              <a:rPr lang="tr-TR" sz="2000" b="1" dirty="0"/>
              <a:t>3. Kalp Atış Hızında ve Kan Basıncında Artış:</a:t>
            </a:r>
          </a:p>
          <a:p>
            <a:pPr marL="0" indent="0">
              <a:buNone/>
            </a:pPr>
            <a:r>
              <a:rPr lang="tr-TR" sz="2000" dirty="0"/>
              <a:t>Orgazm sırasında kalp atış hızı ve kan basıncı daha da artar, bu da vücudun bu yoğun fiziksel ve duygusal deneyime verdiği tepkidir.</a:t>
            </a:r>
          </a:p>
          <a:p>
            <a:pPr marL="0" indent="0">
              <a:buNone/>
            </a:pPr>
            <a:r>
              <a:rPr lang="tr-TR" sz="2000" b="1" dirty="0"/>
              <a:t>4. Nefes Alıp Vermede Değişiklikler:</a:t>
            </a:r>
          </a:p>
          <a:p>
            <a:pPr marL="0" indent="0">
              <a:buNone/>
            </a:pPr>
            <a:r>
              <a:rPr lang="tr-TR" sz="2000" dirty="0"/>
              <a:t>Nefes alma hızı orgazma yaklaşırken artar ve orgazm sırasında daha da hızlanabilir. Bu, genel vücut aktivasyonunun bir göstergesidir.</a:t>
            </a:r>
          </a:p>
          <a:p>
            <a:endParaRPr lang="tr-TR" sz="14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128</a:t>
            </a:fld>
            <a:endParaRPr lang="tr-TR" altLang="tr-TR"/>
          </a:p>
        </p:txBody>
      </p:sp>
    </p:spTree>
    <p:extLst>
      <p:ext uri="{BB962C8B-B14F-4D97-AF65-F5344CB8AC3E}">
        <p14:creationId xmlns:p14="http://schemas.microsoft.com/office/powerpoint/2010/main" val="23500088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solidFill>
                  <a:srgbClr val="0D0D0D"/>
                </a:solidFill>
                <a:latin typeface="Söhne"/>
              </a:rPr>
              <a:t>5. Kas Kasılmaları:</a:t>
            </a:r>
          </a:p>
          <a:p>
            <a:pPr marL="0" indent="0">
              <a:buNone/>
            </a:pPr>
            <a:r>
              <a:rPr lang="tr-TR" sz="2000" dirty="0">
                <a:solidFill>
                  <a:srgbClr val="0D0D0D"/>
                </a:solidFill>
                <a:latin typeface="Söhne"/>
              </a:rPr>
              <a:t>Orgazm sırasında, </a:t>
            </a:r>
            <a:r>
              <a:rPr lang="tr-TR" sz="2000" dirty="0" err="1">
                <a:solidFill>
                  <a:srgbClr val="0D0D0D"/>
                </a:solidFill>
                <a:latin typeface="Söhne"/>
              </a:rPr>
              <a:t>pelvik</a:t>
            </a:r>
            <a:r>
              <a:rPr lang="tr-TR" sz="2000" dirty="0">
                <a:solidFill>
                  <a:srgbClr val="0D0D0D"/>
                </a:solidFill>
                <a:latin typeface="Söhne"/>
              </a:rPr>
              <a:t> taban kasları da dahil olmak üzere vücut genelinde ritmik kas kasılmaları yaşanır. Bu kasılmalar, genellikle orgazmın fiziksel yönünü oluşturur.</a:t>
            </a:r>
          </a:p>
          <a:p>
            <a:pPr marL="0" indent="0">
              <a:buNone/>
            </a:pPr>
            <a:r>
              <a:rPr lang="tr-TR" sz="2000" b="1" dirty="0">
                <a:solidFill>
                  <a:srgbClr val="0D0D0D"/>
                </a:solidFill>
                <a:latin typeface="Söhne"/>
              </a:rPr>
              <a:t>6. </a:t>
            </a:r>
            <a:r>
              <a:rPr lang="tr-TR" sz="2000" b="1" dirty="0" err="1">
                <a:solidFill>
                  <a:srgbClr val="0D0D0D"/>
                </a:solidFill>
                <a:latin typeface="Söhne"/>
              </a:rPr>
              <a:t>Hormonal</a:t>
            </a:r>
            <a:r>
              <a:rPr lang="tr-TR" sz="2000" b="1" dirty="0">
                <a:solidFill>
                  <a:srgbClr val="0D0D0D"/>
                </a:solidFill>
                <a:latin typeface="Söhne"/>
              </a:rPr>
              <a:t> Değişiklikler:</a:t>
            </a:r>
          </a:p>
          <a:p>
            <a:pPr marL="0" indent="0">
              <a:buNone/>
            </a:pPr>
            <a:r>
              <a:rPr lang="tr-TR" sz="2000" dirty="0">
                <a:solidFill>
                  <a:srgbClr val="0D0D0D"/>
                </a:solidFill>
                <a:latin typeface="Söhne"/>
              </a:rPr>
              <a:t>Orgazm, </a:t>
            </a:r>
            <a:r>
              <a:rPr lang="tr-TR" sz="2000" dirty="0" err="1">
                <a:solidFill>
                  <a:srgbClr val="0D0D0D"/>
                </a:solidFill>
                <a:latin typeface="Söhne"/>
              </a:rPr>
              <a:t>prolaktin</a:t>
            </a:r>
            <a:r>
              <a:rPr lang="tr-TR" sz="2000" dirty="0">
                <a:solidFill>
                  <a:srgbClr val="0D0D0D"/>
                </a:solidFill>
                <a:latin typeface="Söhne"/>
              </a:rPr>
              <a:t>, </a:t>
            </a:r>
            <a:r>
              <a:rPr lang="tr-TR" sz="2000" dirty="0" err="1">
                <a:solidFill>
                  <a:srgbClr val="0D0D0D"/>
                </a:solidFill>
                <a:latin typeface="Söhne"/>
              </a:rPr>
              <a:t>oksitosin</a:t>
            </a:r>
            <a:r>
              <a:rPr lang="tr-TR" sz="2000" dirty="0">
                <a:solidFill>
                  <a:srgbClr val="0D0D0D"/>
                </a:solidFill>
                <a:latin typeface="Söhne"/>
              </a:rPr>
              <a:t> ve </a:t>
            </a:r>
            <a:r>
              <a:rPr lang="tr-TR" sz="2000" dirty="0" err="1">
                <a:solidFill>
                  <a:srgbClr val="0D0D0D"/>
                </a:solidFill>
                <a:latin typeface="Söhne"/>
              </a:rPr>
              <a:t>endorfin</a:t>
            </a:r>
            <a:r>
              <a:rPr lang="tr-TR" sz="2000" dirty="0">
                <a:solidFill>
                  <a:srgbClr val="0D0D0D"/>
                </a:solidFill>
                <a:latin typeface="Söhne"/>
              </a:rPr>
              <a:t> gibi hormonların salınımını tetikler. Bu hormonlar, duygusal bağlanma, rahatlama ve mutluluk hislerine katkıda bulunur.</a:t>
            </a:r>
          </a:p>
          <a:p>
            <a:pPr marL="0" indent="0">
              <a:buNone/>
            </a:pPr>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129</a:t>
            </a:fld>
            <a:endParaRPr lang="tr-TR" altLang="tr-TR"/>
          </a:p>
        </p:txBody>
      </p:sp>
    </p:spTree>
    <p:extLst>
      <p:ext uri="{BB962C8B-B14F-4D97-AF65-F5344CB8AC3E}">
        <p14:creationId xmlns:p14="http://schemas.microsoft.com/office/powerpoint/2010/main" val="1465515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b="1" dirty="0">
                <a:solidFill>
                  <a:srgbClr val="0D0D0D"/>
                </a:solidFill>
                <a:latin typeface="Söhne"/>
              </a:rPr>
              <a:t>7. Hızlı Gevşeme ve </a:t>
            </a:r>
            <a:r>
              <a:rPr lang="tr-TR" sz="2000" b="1" dirty="0" err="1">
                <a:solidFill>
                  <a:srgbClr val="0D0D0D"/>
                </a:solidFill>
                <a:latin typeface="Söhne"/>
              </a:rPr>
              <a:t>Refrakter</a:t>
            </a:r>
            <a:r>
              <a:rPr lang="tr-TR" sz="2000" b="1" dirty="0">
                <a:solidFill>
                  <a:srgbClr val="0D0D0D"/>
                </a:solidFill>
                <a:latin typeface="Söhne"/>
              </a:rPr>
              <a:t> Dönem:</a:t>
            </a:r>
          </a:p>
          <a:p>
            <a:pPr marL="0" indent="0">
              <a:buNone/>
            </a:pPr>
            <a:r>
              <a:rPr lang="tr-TR" sz="2000" dirty="0">
                <a:solidFill>
                  <a:srgbClr val="0D0D0D"/>
                </a:solidFill>
                <a:latin typeface="Söhne"/>
              </a:rPr>
              <a:t>Orgazmın hemen ardından, erkekler genellikle hızlı bir gevşeme evresine girer. Bu dönemde, penisin </a:t>
            </a:r>
            <a:r>
              <a:rPr lang="tr-TR" sz="2000" dirty="0" err="1">
                <a:solidFill>
                  <a:srgbClr val="0D0D0D"/>
                </a:solidFill>
                <a:latin typeface="Söhne"/>
              </a:rPr>
              <a:t>ereksiyon</a:t>
            </a:r>
            <a:r>
              <a:rPr lang="tr-TR" sz="2000" dirty="0">
                <a:solidFill>
                  <a:srgbClr val="0D0D0D"/>
                </a:solidFill>
                <a:latin typeface="Söhne"/>
              </a:rPr>
              <a:t> durumu kaybolur ve bir süre boyunca yeniden bir </a:t>
            </a:r>
            <a:r>
              <a:rPr lang="tr-TR" sz="2000" dirty="0" err="1">
                <a:solidFill>
                  <a:srgbClr val="0D0D0D"/>
                </a:solidFill>
                <a:latin typeface="Söhne"/>
              </a:rPr>
              <a:t>ereksiyona</a:t>
            </a:r>
            <a:r>
              <a:rPr lang="tr-TR" sz="2000" dirty="0">
                <a:solidFill>
                  <a:srgbClr val="0D0D0D"/>
                </a:solidFill>
                <a:latin typeface="Söhne"/>
              </a:rPr>
              <a:t> ulaşmak zorlaşır. Bu döneme </a:t>
            </a:r>
            <a:r>
              <a:rPr lang="tr-TR" sz="2000" dirty="0" err="1">
                <a:solidFill>
                  <a:srgbClr val="0D0D0D"/>
                </a:solidFill>
                <a:latin typeface="Söhne"/>
              </a:rPr>
              <a:t>refrakter</a:t>
            </a:r>
            <a:r>
              <a:rPr lang="tr-TR" sz="2000" dirty="0">
                <a:solidFill>
                  <a:srgbClr val="0D0D0D"/>
                </a:solidFill>
                <a:latin typeface="Söhne"/>
              </a:rPr>
              <a:t> dönem denir ve süresi kişiden kişiye değişiklik gösterir.</a:t>
            </a:r>
          </a:p>
          <a:p>
            <a:pPr marL="0" indent="0">
              <a:buNone/>
            </a:pPr>
            <a:r>
              <a:rPr lang="tr-TR" sz="2000" dirty="0">
                <a:solidFill>
                  <a:srgbClr val="0D0D0D"/>
                </a:solidFill>
                <a:latin typeface="Söhne"/>
              </a:rPr>
              <a:t>Orgazm ve boşalma, cinsel yanıt döngüsünün en doruk noktasını temsil eder ve genel olarak cinsel tatminin bir göstergesi olarak kabul edilir. Bu süreçler, kompleks nörolojik ve </a:t>
            </a:r>
            <a:r>
              <a:rPr lang="tr-TR" sz="2000" dirty="0" err="1">
                <a:solidFill>
                  <a:srgbClr val="0D0D0D"/>
                </a:solidFill>
                <a:latin typeface="Söhne"/>
              </a:rPr>
              <a:t>hormonal</a:t>
            </a:r>
            <a:r>
              <a:rPr lang="tr-TR" sz="2000" dirty="0">
                <a:solidFill>
                  <a:srgbClr val="0D0D0D"/>
                </a:solidFill>
                <a:latin typeface="Söhne"/>
              </a:rPr>
              <a:t> mekanizmalar aracılığıyla yönetilir ve cinsel sağlık açısından önem taşıyan temel işlevlerdir.</a:t>
            </a:r>
          </a:p>
          <a:p>
            <a:endParaRPr lang="tr-TR" sz="16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130</a:t>
            </a:fld>
            <a:endParaRPr lang="tr-TR" altLang="tr-TR"/>
          </a:p>
        </p:txBody>
      </p:sp>
    </p:spTree>
    <p:extLst>
      <p:ext uri="{BB962C8B-B14F-4D97-AF65-F5344CB8AC3E}">
        <p14:creationId xmlns:p14="http://schemas.microsoft.com/office/powerpoint/2010/main" val="22236024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chemeClr val="accent1"/>
          </a:solidFill>
        </p:spPr>
        <p:txBody>
          <a:bodyPr/>
          <a:lstStyle/>
          <a:p>
            <a:r>
              <a:rPr lang="tr-TR" dirty="0" smtClean="0"/>
              <a:t>GEVŞEME EVRESİ</a:t>
            </a:r>
            <a:endParaRPr lang="tr-TR" dirty="0"/>
          </a:p>
        </p:txBody>
      </p:sp>
      <p:sp>
        <p:nvSpPr>
          <p:cNvPr id="3" name="İçerik Yer Tutucusu 2"/>
          <p:cNvSpPr>
            <a:spLocks noGrp="1"/>
          </p:cNvSpPr>
          <p:nvPr>
            <p:ph idx="1"/>
          </p:nvPr>
        </p:nvSpPr>
        <p:spPr/>
        <p:txBody>
          <a:bodyPr/>
          <a:lstStyle/>
          <a:p>
            <a:pPr marL="0" indent="0">
              <a:buNone/>
            </a:pPr>
            <a:r>
              <a:rPr lang="tr-TR" sz="2000" dirty="0"/>
              <a:t>Gevşeme evresi, cinsel yanıt döngüsünün son aşamasıdır ve bu evre genellikle orgazm ve boşalma sonrası meydana gelir. Bu dönemde, vücutta orgazmın yoğun fizyolojik ve psikolojik etkilerinden sonra geri dönüşüm ve normale dönüş süreci başlar. Erkeklerde gevşeme evresinde yaşanan fizyolojik değişiklikler şunları içerir:</a:t>
            </a:r>
          </a:p>
          <a:p>
            <a:pPr marL="0" indent="0">
              <a:buNone/>
            </a:pPr>
            <a:r>
              <a:rPr lang="tr-TR" sz="2000" b="1" dirty="0"/>
              <a:t>1. </a:t>
            </a:r>
            <a:r>
              <a:rPr lang="tr-TR" sz="2000" b="1" dirty="0" err="1"/>
              <a:t>Ereksiyonun</a:t>
            </a:r>
            <a:r>
              <a:rPr lang="tr-TR" sz="2000" b="1" dirty="0"/>
              <a:t> Kaybolması:</a:t>
            </a:r>
          </a:p>
          <a:p>
            <a:pPr marL="0" indent="0">
              <a:buNone/>
            </a:pPr>
            <a:r>
              <a:rPr lang="tr-TR" sz="2000" dirty="0" err="1"/>
              <a:t>Ereksiyonun</a:t>
            </a:r>
            <a:r>
              <a:rPr lang="tr-TR" sz="2000" dirty="0"/>
              <a:t> azalması ve sonunda tamamen kaybolması, kanın penisten çıkışıyla ve vücudun genel gevşemesiyle gerçekleşir. Bu, parasempatik sinir sisteminin aktivasyonu ile ilişkilidir.</a:t>
            </a:r>
          </a:p>
          <a:p>
            <a:pPr marL="0" indent="0">
              <a:buNone/>
            </a:pPr>
            <a:r>
              <a:rPr lang="tr-TR" sz="2000" b="1" dirty="0"/>
              <a:t>2. Kalp Atış Hızı ve Kan Basıncının Normale Dönmesi:</a:t>
            </a:r>
          </a:p>
          <a:p>
            <a:pPr marL="0" indent="0">
              <a:buNone/>
            </a:pPr>
            <a:r>
              <a:rPr lang="tr-TR" sz="2000" dirty="0"/>
              <a:t>Orgazm ve boşalma sırasında artan kalp atış hızı ve kan basıncı, gevşeme evresinde yavaş yavaş normal seviyelerine döner.</a:t>
            </a:r>
          </a:p>
          <a:p>
            <a:pPr marL="0" indent="0">
              <a:buNone/>
            </a:pPr>
            <a:endParaRPr lang="tr-TR" sz="2000" dirty="0"/>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131</a:t>
            </a:fld>
            <a:endParaRPr lang="tr-TR" altLang="tr-TR"/>
          </a:p>
        </p:txBody>
      </p:sp>
    </p:spTree>
    <p:extLst>
      <p:ext uri="{BB962C8B-B14F-4D97-AF65-F5344CB8AC3E}">
        <p14:creationId xmlns:p14="http://schemas.microsoft.com/office/powerpoint/2010/main" val="35377027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a:solidFill>
                  <a:srgbClr val="000000"/>
                </a:solidFill>
              </a:rPr>
              <a:t>3. Nefes Alıp Verme </a:t>
            </a:r>
            <a:r>
              <a:rPr lang="tr-TR" sz="2000" b="1" dirty="0" smtClean="0">
                <a:solidFill>
                  <a:srgbClr val="000000"/>
                </a:solidFill>
              </a:rPr>
              <a:t>Hızının </a:t>
            </a:r>
            <a:r>
              <a:rPr lang="tr-TR" sz="2000" b="1" dirty="0">
                <a:solidFill>
                  <a:srgbClr val="000000"/>
                </a:solidFill>
              </a:rPr>
              <a:t>Azalması:</a:t>
            </a:r>
          </a:p>
          <a:p>
            <a:pPr marL="0" lvl="0" indent="0">
              <a:buNone/>
            </a:pPr>
            <a:r>
              <a:rPr lang="tr-TR" sz="2000" dirty="0">
                <a:solidFill>
                  <a:srgbClr val="000000"/>
                </a:solidFill>
              </a:rPr>
              <a:t>Cinsel aktivite sırasında artan nefes alma hızı, bu evrede normale döner. Birey daha sakin ve düzenli bir nefes alma </a:t>
            </a:r>
            <a:r>
              <a:rPr lang="tr-TR" sz="2000" dirty="0" err="1">
                <a:solidFill>
                  <a:srgbClr val="000000"/>
                </a:solidFill>
              </a:rPr>
              <a:t>paternine</a:t>
            </a:r>
            <a:r>
              <a:rPr lang="tr-TR" sz="2000" dirty="0">
                <a:solidFill>
                  <a:srgbClr val="000000"/>
                </a:solidFill>
              </a:rPr>
              <a:t> geri döner. </a:t>
            </a:r>
            <a:r>
              <a:rPr lang="tr-TR" sz="2000" b="1" dirty="0" smtClean="0">
                <a:solidFill>
                  <a:srgbClr val="0D0D0D"/>
                </a:solidFill>
                <a:latin typeface="Söhne"/>
              </a:rPr>
              <a:t>4</a:t>
            </a:r>
            <a:r>
              <a:rPr lang="tr-TR" sz="2000" b="1" dirty="0">
                <a:solidFill>
                  <a:srgbClr val="0D0D0D"/>
                </a:solidFill>
                <a:latin typeface="Söhne"/>
              </a:rPr>
              <a:t>. Kasların Gevşemesi:</a:t>
            </a:r>
          </a:p>
          <a:p>
            <a:pPr marL="0" indent="0">
              <a:buNone/>
            </a:pPr>
            <a:r>
              <a:rPr lang="tr-TR" sz="2000" dirty="0">
                <a:solidFill>
                  <a:srgbClr val="0D0D0D"/>
                </a:solidFill>
                <a:latin typeface="Söhne"/>
              </a:rPr>
              <a:t>Orgazm sırasında yaşanan kasılma ve gerilimden sonra, vücuttaki kaslar gevşer. Bu, özellikle </a:t>
            </a:r>
            <a:r>
              <a:rPr lang="tr-TR" sz="2000" dirty="0" err="1">
                <a:solidFill>
                  <a:srgbClr val="0D0D0D"/>
                </a:solidFill>
                <a:latin typeface="Söhne"/>
              </a:rPr>
              <a:t>pelvik</a:t>
            </a:r>
            <a:r>
              <a:rPr lang="tr-TR" sz="2000" dirty="0">
                <a:solidFill>
                  <a:srgbClr val="0D0D0D"/>
                </a:solidFill>
                <a:latin typeface="Söhne"/>
              </a:rPr>
              <a:t> bölge, bacaklar, kollar ve genel vücutta hissedilir.</a:t>
            </a:r>
          </a:p>
          <a:p>
            <a:pPr marL="0" indent="0">
              <a:buNone/>
            </a:pPr>
            <a:r>
              <a:rPr lang="tr-TR" sz="2000" b="1" dirty="0">
                <a:solidFill>
                  <a:srgbClr val="0D0D0D"/>
                </a:solidFill>
                <a:latin typeface="Söhne"/>
              </a:rPr>
              <a:t>5. </a:t>
            </a:r>
            <a:r>
              <a:rPr lang="tr-TR" sz="2000" b="1" dirty="0" err="1">
                <a:solidFill>
                  <a:srgbClr val="0D0D0D"/>
                </a:solidFill>
                <a:latin typeface="Söhne"/>
              </a:rPr>
              <a:t>Hormonal</a:t>
            </a:r>
            <a:r>
              <a:rPr lang="tr-TR" sz="2000" b="1" dirty="0">
                <a:solidFill>
                  <a:srgbClr val="0D0D0D"/>
                </a:solidFill>
                <a:latin typeface="Söhne"/>
              </a:rPr>
              <a:t> Değişiklikler:</a:t>
            </a:r>
          </a:p>
          <a:p>
            <a:pPr marL="0" indent="0">
              <a:buNone/>
            </a:pPr>
            <a:r>
              <a:rPr lang="tr-TR" sz="2000" dirty="0">
                <a:solidFill>
                  <a:srgbClr val="0D0D0D"/>
                </a:solidFill>
                <a:latin typeface="Söhne"/>
              </a:rPr>
              <a:t>Orgazm sırasında salınan hormonlar (</a:t>
            </a:r>
            <a:r>
              <a:rPr lang="tr-TR" sz="2000" dirty="0" err="1">
                <a:solidFill>
                  <a:srgbClr val="0D0D0D"/>
                </a:solidFill>
                <a:latin typeface="Söhne"/>
              </a:rPr>
              <a:t>oksitosin</a:t>
            </a:r>
            <a:r>
              <a:rPr lang="tr-TR" sz="2000" dirty="0">
                <a:solidFill>
                  <a:srgbClr val="0D0D0D"/>
                </a:solidFill>
                <a:latin typeface="Söhne"/>
              </a:rPr>
              <a:t>, </a:t>
            </a:r>
            <a:r>
              <a:rPr lang="tr-TR" sz="2000" dirty="0" err="1">
                <a:solidFill>
                  <a:srgbClr val="0D0D0D"/>
                </a:solidFill>
                <a:latin typeface="Söhne"/>
              </a:rPr>
              <a:t>endorfin</a:t>
            </a:r>
            <a:r>
              <a:rPr lang="tr-TR" sz="2000" dirty="0">
                <a:solidFill>
                  <a:srgbClr val="0D0D0D"/>
                </a:solidFill>
                <a:latin typeface="Söhne"/>
              </a:rPr>
              <a:t>, </a:t>
            </a:r>
            <a:r>
              <a:rPr lang="tr-TR" sz="2000" dirty="0" err="1">
                <a:solidFill>
                  <a:srgbClr val="0D0D0D"/>
                </a:solidFill>
                <a:latin typeface="Söhne"/>
              </a:rPr>
              <a:t>prolaktin</a:t>
            </a:r>
            <a:r>
              <a:rPr lang="tr-TR" sz="2000" dirty="0">
                <a:solidFill>
                  <a:srgbClr val="0D0D0D"/>
                </a:solidFill>
                <a:latin typeface="Söhne"/>
              </a:rPr>
              <a:t> gibi) mutluluk ve rahatlama hissine katkıda bulunur. Gevşeme evresinde, bu hormonların etkisi altında rahatlık ve memnuniyet hissi devam eder.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132</a:t>
            </a:fld>
            <a:endParaRPr lang="tr-TR" altLang="tr-TR"/>
          </a:p>
        </p:txBody>
      </p:sp>
    </p:spTree>
    <p:extLst>
      <p:ext uri="{BB962C8B-B14F-4D97-AF65-F5344CB8AC3E}">
        <p14:creationId xmlns:p14="http://schemas.microsoft.com/office/powerpoint/2010/main" val="12321067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sz="2000" b="1" dirty="0">
                <a:solidFill>
                  <a:srgbClr val="0D0D0D"/>
                </a:solidFill>
                <a:latin typeface="Söhne"/>
              </a:rPr>
              <a:t>6. </a:t>
            </a:r>
            <a:r>
              <a:rPr lang="tr-TR" sz="2000" b="1" dirty="0" err="1">
                <a:solidFill>
                  <a:srgbClr val="0D0D0D"/>
                </a:solidFill>
                <a:latin typeface="Söhne"/>
              </a:rPr>
              <a:t>Refrakter</a:t>
            </a:r>
            <a:r>
              <a:rPr lang="tr-TR" sz="2000" b="1" dirty="0">
                <a:solidFill>
                  <a:srgbClr val="0D0D0D"/>
                </a:solidFill>
                <a:latin typeface="Söhne"/>
              </a:rPr>
              <a:t> Dönem:</a:t>
            </a:r>
          </a:p>
          <a:p>
            <a:pPr marL="0" lvl="0" indent="0">
              <a:buNone/>
            </a:pPr>
            <a:r>
              <a:rPr lang="tr-TR" sz="2000" dirty="0">
                <a:solidFill>
                  <a:srgbClr val="0D0D0D"/>
                </a:solidFill>
                <a:latin typeface="Söhne"/>
              </a:rPr>
              <a:t>Erkeklerde, boşalma sonrası bir </a:t>
            </a:r>
            <a:r>
              <a:rPr lang="tr-TR" sz="2000" dirty="0" err="1">
                <a:solidFill>
                  <a:srgbClr val="0D0D0D"/>
                </a:solidFill>
                <a:latin typeface="Söhne"/>
              </a:rPr>
              <a:t>refrakter</a:t>
            </a:r>
            <a:r>
              <a:rPr lang="tr-TR" sz="2000" dirty="0">
                <a:solidFill>
                  <a:srgbClr val="0D0D0D"/>
                </a:solidFill>
                <a:latin typeface="Söhne"/>
              </a:rPr>
              <a:t> dönem (yeniden </a:t>
            </a:r>
            <a:r>
              <a:rPr lang="tr-TR" sz="2000" dirty="0" err="1">
                <a:solidFill>
                  <a:srgbClr val="0D0D0D"/>
                </a:solidFill>
                <a:latin typeface="Söhne"/>
              </a:rPr>
              <a:t>ereksiyon</a:t>
            </a:r>
            <a:r>
              <a:rPr lang="tr-TR" sz="2000" dirty="0">
                <a:solidFill>
                  <a:srgbClr val="0D0D0D"/>
                </a:solidFill>
                <a:latin typeface="Söhne"/>
              </a:rPr>
              <a:t> ve orgazma ulaşmanın zor olduğu bir süre) başlar. Bu dönem, yaşa ve genel sağlık durumuna bağlı olarak değişkenlik gösterebilir.</a:t>
            </a:r>
          </a:p>
          <a:p>
            <a:pPr marL="0" indent="0">
              <a:buNone/>
            </a:pPr>
            <a:r>
              <a:rPr lang="tr-TR" sz="2000" b="1" dirty="0" smtClean="0">
                <a:solidFill>
                  <a:srgbClr val="0D0D0D"/>
                </a:solidFill>
                <a:latin typeface="Söhne"/>
              </a:rPr>
              <a:t>7</a:t>
            </a:r>
            <a:r>
              <a:rPr lang="tr-TR" sz="2000" b="1" dirty="0">
                <a:solidFill>
                  <a:srgbClr val="0D0D0D"/>
                </a:solidFill>
                <a:latin typeface="Söhne"/>
              </a:rPr>
              <a:t>. Psikolojik Rahatlama ve Memnuniyet:</a:t>
            </a:r>
          </a:p>
          <a:p>
            <a:pPr marL="0" indent="0">
              <a:buNone/>
            </a:pPr>
            <a:r>
              <a:rPr lang="tr-TR" sz="2000" dirty="0">
                <a:solidFill>
                  <a:srgbClr val="0D0D0D"/>
                </a:solidFill>
                <a:latin typeface="Söhne"/>
              </a:rPr>
              <a:t>Cinsel aktivite sonrasında birçok birey, psikolojik bir rahatlama ve derin bir memnuniyet duygusu yaşar. Bu, cinsel gerilimin boşaltılması ve hormonların olumlu etkileri ile ilişkilendirilebilir.</a:t>
            </a:r>
          </a:p>
          <a:p>
            <a:pPr marL="0" indent="0">
              <a:buNone/>
            </a:pPr>
            <a:r>
              <a:rPr lang="tr-TR" sz="2000" dirty="0">
                <a:solidFill>
                  <a:srgbClr val="0D0D0D"/>
                </a:solidFill>
                <a:latin typeface="Söhne"/>
              </a:rPr>
              <a:t>Gevşeme evresi, cinsel yanıt döngüsünün yenilenme ve toparlanma aşamasıdır. Bu evre, bireyin hem fiziksel hem de psikolojik olarak cinsel aktiviteden sonraki döneme adaptasyonunu sağlar. Bu süreç, cinsel sağlık ve genel refah için önemlidir, çünkü vücut ve zihin için bir yenilenme dönemidir.</a:t>
            </a:r>
          </a:p>
          <a:p>
            <a:endParaRPr lang="tr-TR" sz="2000"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133</a:t>
            </a:fld>
            <a:endParaRPr lang="tr-TR" altLang="tr-TR"/>
          </a:p>
        </p:txBody>
      </p:sp>
    </p:spTree>
    <p:extLst>
      <p:ext uri="{BB962C8B-B14F-4D97-AF65-F5344CB8AC3E}">
        <p14:creationId xmlns:p14="http://schemas.microsoft.com/office/powerpoint/2010/main" val="4596722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eaLnBrk="1" hangingPunct="1">
              <a:lnSpc>
                <a:spcPct val="80000"/>
              </a:lnSpc>
              <a:buNone/>
            </a:pPr>
            <a:endParaRPr lang="tr-TR" altLang="tr-TR" sz="2000" dirty="0" smtClean="0">
              <a:solidFill>
                <a:srgbClr val="000000"/>
              </a:solidFill>
            </a:endParaRPr>
          </a:p>
          <a:p>
            <a:pPr marL="0" indent="0" eaLnBrk="1" hangingPunct="1">
              <a:lnSpc>
                <a:spcPct val="80000"/>
              </a:lnSpc>
              <a:buNone/>
            </a:pPr>
            <a:r>
              <a:rPr lang="tr-TR" altLang="tr-TR" sz="2000" dirty="0" smtClean="0">
                <a:solidFill>
                  <a:srgbClr val="000000"/>
                </a:solidFill>
              </a:rPr>
              <a:t>Peniste </a:t>
            </a:r>
            <a:r>
              <a:rPr lang="tr-TR" altLang="tr-TR" sz="2000" dirty="0">
                <a:solidFill>
                  <a:srgbClr val="000000"/>
                </a:solidFill>
              </a:rPr>
              <a:t>artan duyarlılığın  yanı sıra dudaklar, kulak memesi ve göğüslerde de duyarlılık artar</a:t>
            </a:r>
            <a:r>
              <a:rPr lang="tr-TR" altLang="tr-TR" sz="2000" dirty="0" smtClean="0">
                <a:solidFill>
                  <a:srgbClr val="000000"/>
                </a:solidFill>
              </a:rPr>
              <a:t>. </a:t>
            </a:r>
          </a:p>
          <a:p>
            <a:pPr marL="0" indent="0" eaLnBrk="1" hangingPunct="1">
              <a:lnSpc>
                <a:spcPct val="80000"/>
              </a:lnSpc>
              <a:buNone/>
            </a:pPr>
            <a:r>
              <a:rPr lang="tr-TR" altLang="tr-TR" sz="2000" dirty="0" smtClean="0">
                <a:solidFill>
                  <a:srgbClr val="000000"/>
                </a:solidFill>
              </a:rPr>
              <a:t> </a:t>
            </a:r>
            <a:r>
              <a:rPr lang="tr-TR" altLang="tr-TR" sz="2000" dirty="0">
                <a:solidFill>
                  <a:srgbClr val="000000"/>
                </a:solidFill>
              </a:rPr>
              <a:t>penis başının çapı artar ve kan göllenmesine bağlı olarak rengi koyulaşır, testislerdeki hacim artışı daha da belirginleşir ve biraz daha yukarı çekilirler.</a:t>
            </a:r>
          </a:p>
          <a:p>
            <a:endParaRPr lang="tr-TR" dirty="0"/>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134</a:t>
            </a:fld>
            <a:endParaRPr lang="tr-TR" altLang="tr-TR"/>
          </a:p>
        </p:txBody>
      </p:sp>
    </p:spTree>
    <p:extLst>
      <p:ext uri="{BB962C8B-B14F-4D97-AF65-F5344CB8AC3E}">
        <p14:creationId xmlns:p14="http://schemas.microsoft.com/office/powerpoint/2010/main" val="238475836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8922" y="1600200"/>
            <a:ext cx="4846155" cy="4525963"/>
          </a:xfrm>
        </p:spPr>
      </p:pic>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135</a:t>
            </a:fld>
            <a:endParaRPr lang="tr-TR" altLang="tr-TR"/>
          </a:p>
        </p:txBody>
      </p:sp>
    </p:spTree>
    <p:extLst>
      <p:ext uri="{BB962C8B-B14F-4D97-AF65-F5344CB8AC3E}">
        <p14:creationId xmlns:p14="http://schemas.microsoft.com/office/powerpoint/2010/main" val="9869328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Başlık 1"/>
          <p:cNvSpPr>
            <a:spLocks noGrp="1"/>
          </p:cNvSpPr>
          <p:nvPr>
            <p:ph type="title"/>
          </p:nvPr>
        </p:nvSpPr>
        <p:spPr/>
        <p:txBody>
          <a:bodyPr/>
          <a:lstStyle/>
          <a:p>
            <a:endParaRPr lang="tr-TR" altLang="tr-TR" smtClean="0"/>
          </a:p>
        </p:txBody>
      </p:sp>
      <p:sp>
        <p:nvSpPr>
          <p:cNvPr id="4" name="Altbilgi Yer Tutucusu 3"/>
          <p:cNvSpPr>
            <a:spLocks noGrp="1"/>
          </p:cNvSpPr>
          <p:nvPr>
            <p:ph type="ftr" sz="quarter" idx="11"/>
          </p:nvPr>
        </p:nvSpPr>
        <p:spPr/>
        <p:txBody>
          <a:bodyPr/>
          <a:lstStyle/>
          <a:p>
            <a:pPr>
              <a:defRPr/>
            </a:pPr>
            <a:r>
              <a:rPr lang="tr-TR" dirty="0" smtClean="0"/>
              <a:t>Prof. Dr. Sultan Doğan</a:t>
            </a:r>
            <a:endParaRPr lang="tr-TR" dirty="0"/>
          </a:p>
        </p:txBody>
      </p:sp>
      <p:pic>
        <p:nvPicPr>
          <p:cNvPr id="36869" name="Picture 2" descr="C:\Users\HP\Desktop\ONLINE EGITIM\cinsel tepki.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12888" y="1600200"/>
            <a:ext cx="6118225" cy="4525963"/>
          </a:xfrm>
          <a:noFill/>
        </p:spPr>
      </p:pic>
      <p:sp>
        <p:nvSpPr>
          <p:cNvPr id="2" name="Slayt Numarası Yer Tutucusu 1"/>
          <p:cNvSpPr>
            <a:spLocks noGrp="1"/>
          </p:cNvSpPr>
          <p:nvPr>
            <p:ph type="sldNum" sz="quarter" idx="12"/>
          </p:nvPr>
        </p:nvSpPr>
        <p:spPr/>
        <p:txBody>
          <a:bodyPr/>
          <a:lstStyle/>
          <a:p>
            <a:pPr>
              <a:defRPr/>
            </a:pPr>
            <a:fld id="{B975EDBF-B843-4009-B23E-D9945A1706B4}" type="slidenum">
              <a:rPr lang="tr-TR" altLang="tr-TR" smtClean="0"/>
              <a:pPr>
                <a:defRPr/>
              </a:pPr>
              <a:t>136</a:t>
            </a:fld>
            <a:endParaRPr lang="tr-TR" altLang="tr-T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4" name="Altbilgi Yer Tutucusu 3"/>
          <p:cNvSpPr>
            <a:spLocks noGrp="1"/>
          </p:cNvSpPr>
          <p:nvPr>
            <p:ph type="ftr" sz="quarter" idx="11"/>
          </p:nvPr>
        </p:nvSpPr>
        <p:spPr/>
        <p:txBody>
          <a:bodyPr/>
          <a:lstStyle/>
          <a:p>
            <a:pPr>
              <a:defRPr/>
            </a:pPr>
            <a:r>
              <a:rPr lang="tr-TR" smtClean="0"/>
              <a:t>Prof. Dr. Sultan Doğan</a:t>
            </a:r>
            <a:endParaRPr lang="tr-TR"/>
          </a:p>
        </p:txBody>
      </p:sp>
      <p:sp>
        <p:nvSpPr>
          <p:cNvPr id="5" name="Slayt Numarası Yer Tutucusu 4"/>
          <p:cNvSpPr>
            <a:spLocks noGrp="1"/>
          </p:cNvSpPr>
          <p:nvPr>
            <p:ph type="sldNum" sz="quarter" idx="12"/>
          </p:nvPr>
        </p:nvSpPr>
        <p:spPr/>
        <p:txBody>
          <a:bodyPr/>
          <a:lstStyle/>
          <a:p>
            <a:pPr>
              <a:defRPr/>
            </a:pPr>
            <a:fld id="{B975EDBF-B843-4009-B23E-D9945A1706B4}" type="slidenum">
              <a:rPr lang="tr-TR" altLang="tr-TR" smtClean="0"/>
              <a:pPr>
                <a:defRPr/>
              </a:pPr>
              <a:t>137</a:t>
            </a:fld>
            <a:endParaRPr lang="tr-TR" altLang="tr-TR"/>
          </a:p>
        </p:txBody>
      </p:sp>
      <p:pic>
        <p:nvPicPr>
          <p:cNvPr id="21506" name="Picture 2" descr="C:\Users\Altan Doğan\Desktop\indir.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1720" y="1382102"/>
            <a:ext cx="5832648" cy="4368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593849"/>
      </p:ext>
    </p:extLst>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3532</TotalTime>
  <Words>10099</Words>
  <Application>Microsoft Office PowerPoint</Application>
  <PresentationFormat>Ekran Gösterisi (4:3)</PresentationFormat>
  <Paragraphs>900</Paragraphs>
  <Slides>137</Slides>
  <Notes>16</Notes>
  <HiddenSlides>0</HiddenSlides>
  <MMClips>0</MMClips>
  <ScaleCrop>false</ScaleCrop>
  <HeadingPairs>
    <vt:vector size="6" baseType="variant">
      <vt:variant>
        <vt:lpstr>Kullanılan Yazı Tipleri</vt:lpstr>
      </vt:variant>
      <vt:variant>
        <vt:i4>8</vt:i4>
      </vt:variant>
      <vt:variant>
        <vt:lpstr>Tema</vt:lpstr>
      </vt:variant>
      <vt:variant>
        <vt:i4>2</vt:i4>
      </vt:variant>
      <vt:variant>
        <vt:lpstr>Slayt Başlıkları</vt:lpstr>
      </vt:variant>
      <vt:variant>
        <vt:i4>137</vt:i4>
      </vt:variant>
    </vt:vector>
  </HeadingPairs>
  <TitlesOfParts>
    <vt:vector size="147" baseType="lpstr">
      <vt:lpstr>Apple Braille</vt:lpstr>
      <vt:lpstr>Arial</vt:lpstr>
      <vt:lpstr>Calibri</vt:lpstr>
      <vt:lpstr>inherit</vt:lpstr>
      <vt:lpstr>Source Sans Pro</vt:lpstr>
      <vt:lpstr>Söhne</vt:lpstr>
      <vt:lpstr>Times New Roman</vt:lpstr>
      <vt:lpstr>Wingdings</vt:lpstr>
      <vt:lpstr>Varsayılan Tasarım</vt:lpstr>
      <vt:lpstr>Ofis Teması</vt:lpstr>
      <vt:lpstr>CİNSEL TERAPİ EĞİTİMİ</vt:lpstr>
      <vt:lpstr>Kadın Cinsel Anatomi ve Fizyolojisi</vt:lpstr>
      <vt:lpstr> İç Cinsel Organlar </vt:lpstr>
      <vt:lpstr>Yumurtalıklar (Overler)</vt:lpstr>
      <vt:lpstr>Overlerin Cinsel Haz Almadaki Rolü</vt:lpstr>
      <vt:lpstr>PowerPoint Sunusu</vt:lpstr>
      <vt:lpstr>Fallopiyan Tüpler</vt:lpstr>
      <vt:lpstr>PowerPoint Sunusu</vt:lpstr>
      <vt:lpstr> Uterus (Rahim)  </vt:lpstr>
      <vt:lpstr>PowerPoint Sunusu</vt:lpstr>
      <vt:lpstr>PowerPoint Sunusu</vt:lpstr>
      <vt:lpstr>Uterusun Cinsel Haz Almadaki Rolü</vt:lpstr>
      <vt:lpstr>PowerPoint Sunusu</vt:lpstr>
      <vt:lpstr>Vajina </vt:lpstr>
      <vt:lpstr>PowerPoint Sunusu</vt:lpstr>
      <vt:lpstr>PowerPoint Sunusu</vt:lpstr>
      <vt:lpstr>Vajinanın Cinsel Haz Almadaki Rolü</vt:lpstr>
      <vt:lpstr>PowerPoint Sunusu</vt:lpstr>
      <vt:lpstr>PowerPoint Sunusu</vt:lpstr>
      <vt:lpstr>PowerPoint Sunusu</vt:lpstr>
      <vt:lpstr>G Noktası</vt:lpstr>
      <vt:lpstr>PowerPoint Sunusu</vt:lpstr>
      <vt:lpstr>PowerPoint Sunusu</vt:lpstr>
      <vt:lpstr>PowerPoint Sunusu</vt:lpstr>
      <vt:lpstr>PowerPoint Sunusu</vt:lpstr>
      <vt:lpstr>PowerPoint Sunusu</vt:lpstr>
      <vt:lpstr>Ekşi tanımlar</vt:lpstr>
      <vt:lpstr>PowerPoint Sunusu</vt:lpstr>
      <vt:lpstr>PowerPoint Sunusu</vt:lpstr>
      <vt:lpstr> Dış Cinsel Organlar </vt:lpstr>
      <vt:lpstr>Vulva</vt:lpstr>
      <vt:lpstr>Mons veneris veya mons pubis: </vt:lpstr>
      <vt:lpstr>Labia </vt:lpstr>
      <vt:lpstr>PowerPoint Sunusu</vt:lpstr>
      <vt:lpstr>PowerPoint Sunusu</vt:lpstr>
      <vt:lpstr>Klitoris</vt:lpstr>
      <vt:lpstr>PowerPoint Sunusu</vt:lpstr>
      <vt:lpstr>PowerPoint Sunusu</vt:lpstr>
      <vt:lpstr>PowerPoint Sunusu</vt:lpstr>
      <vt:lpstr>PowerPoint Sunusu</vt:lpstr>
      <vt:lpstr>Cinsel Haz Almadaki Rolü</vt:lpstr>
      <vt:lpstr>Ekşi tanımlar</vt:lpstr>
      <vt:lpstr>PowerPoint Sunusu</vt:lpstr>
      <vt:lpstr>PowerPoint Sunusu</vt:lpstr>
      <vt:lpstr>PowerPoint Sunusu</vt:lpstr>
      <vt:lpstr>PowerPoint Sunusu</vt:lpstr>
      <vt:lpstr>PowerPoint Sunusu</vt:lpstr>
      <vt:lpstr>PowerPoint Sunusu</vt:lpstr>
      <vt:lpstr>Perine  </vt:lpstr>
      <vt:lpstr>Kızlık Zarı (Himen)</vt:lpstr>
      <vt:lpstr>PowerPoint Sunusu</vt:lpstr>
      <vt:lpstr>PowerPoint Sunusu</vt:lpstr>
      <vt:lpstr>PowerPoint Sunusu</vt:lpstr>
      <vt:lpstr>PowerPoint Sunusu</vt:lpstr>
      <vt:lpstr>PowerPoint Sunusu</vt:lpstr>
      <vt:lpstr>Himen Tipleri</vt:lpstr>
      <vt:lpstr>PowerPoint Sunusu</vt:lpstr>
      <vt:lpstr>PowerPoint Sunusu</vt:lpstr>
      <vt:lpstr>PowerPoint Sunusu</vt:lpstr>
      <vt:lpstr>PowerPoint Sunusu</vt:lpstr>
      <vt:lpstr>PowerPoint Sunusu</vt:lpstr>
      <vt:lpstr>PowerPoint Sunusu</vt:lpstr>
      <vt:lpstr>Cinsel Fizyoloji</vt:lpstr>
      <vt:lpstr>PowerPoint Sunusu</vt:lpstr>
      <vt:lpstr>PowerPoint Sunusu</vt:lpstr>
      <vt:lpstr>PowerPoint Sunusu</vt:lpstr>
      <vt:lpstr>KADIN CİNSEL YANIT DÖNGÜSÜ</vt:lpstr>
      <vt:lpstr>PowerPoint Sunusu</vt:lpstr>
      <vt:lpstr>PowerPoint Sunusu</vt:lpstr>
      <vt:lpstr>UYARILMA EVRESİ</vt:lpstr>
      <vt:lpstr>PowerPoint Sunusu</vt:lpstr>
      <vt:lpstr>PLATO EVRESİ</vt:lpstr>
      <vt:lpstr>PowerPoint Sunusu</vt:lpstr>
      <vt:lpstr>PowerPoint Sunusu</vt:lpstr>
      <vt:lpstr>ORGAZM EVRESİ</vt:lpstr>
      <vt:lpstr>PowerPoint Sunusu</vt:lpstr>
      <vt:lpstr>PowerPoint Sunusu</vt:lpstr>
      <vt:lpstr>ÇÖZÜLME EVRESİ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Erkek Cinsel Anatomi ve Fizyolojisi</vt:lpstr>
      <vt:lpstr>PowerPoint Sunusu</vt:lpstr>
      <vt:lpstr>PowerPoint Sunusu</vt:lpstr>
      <vt:lpstr>PowerPoint Sunusu</vt:lpstr>
      <vt:lpstr>PowerPoint Sunusu</vt:lpstr>
      <vt:lpstr>PowerPoint Sunusu</vt:lpstr>
      <vt:lpstr>PowerPoint Sunusu</vt:lpstr>
      <vt:lpstr>İç Cinsel Organlar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Dış Cinsel Organlar </vt:lpstr>
      <vt:lpstr>Skrotum</vt:lpstr>
      <vt:lpstr>PowerPoint Sunusu</vt:lpstr>
      <vt:lpstr>PowerPoint Sunusu</vt:lpstr>
      <vt:lpstr>PowerPoint Sunusu</vt:lpstr>
      <vt:lpstr>PowerPoint Sunusu</vt:lpstr>
      <vt:lpstr>PowerPoint Sunusu</vt:lpstr>
      <vt:lpstr>PowerPoint Sunusu</vt:lpstr>
      <vt:lpstr>Penis</vt:lpstr>
      <vt:lpstr>PowerPoint Sunusu</vt:lpstr>
      <vt:lpstr>PowerPoint Sunusu</vt:lpstr>
      <vt:lpstr>ERKEKTE CİNSEL YANIT DÖNGÜSÜ</vt:lpstr>
      <vt:lpstr>UYARILMA EVRESİ</vt:lpstr>
      <vt:lpstr>PowerPoint Sunusu</vt:lpstr>
      <vt:lpstr>PowerPoint Sunusu</vt:lpstr>
      <vt:lpstr>PowerPoint Sunusu</vt:lpstr>
      <vt:lpstr>PowerPoint Sunusu</vt:lpstr>
      <vt:lpstr>PLATO EVRESİ</vt:lpstr>
      <vt:lpstr>PowerPoint Sunusu</vt:lpstr>
      <vt:lpstr>PowerPoint Sunusu</vt:lpstr>
      <vt:lpstr>ORGAZM EVRESİ</vt:lpstr>
      <vt:lpstr>PowerPoint Sunusu</vt:lpstr>
      <vt:lpstr>PowerPoint Sunusu</vt:lpstr>
      <vt:lpstr>PowerPoint Sunusu</vt:lpstr>
      <vt:lpstr>PowerPoint Sunusu</vt:lpstr>
      <vt:lpstr>GEVŞEME EVRESİ</vt:lpstr>
      <vt:lpstr>PowerPoint Sunusu</vt:lpstr>
      <vt:lpstr>PowerPoint Sunusu</vt:lpstr>
      <vt:lpstr>PowerPoint Sunusu</vt:lpstr>
      <vt:lpstr>PowerPoint Sunusu</vt:lpstr>
      <vt:lpstr>PowerPoint Sunusu</vt:lpstr>
      <vt:lpstr>PowerPoint Sunusu</vt:lpstr>
    </vt:vector>
  </TitlesOfParts>
  <Company>Asus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M6</dc:creator>
  <cp:lastModifiedBy>SULTAN DOĞAN</cp:lastModifiedBy>
  <cp:revision>149</cp:revision>
  <dcterms:created xsi:type="dcterms:W3CDTF">2006-11-15T21:00:37Z</dcterms:created>
  <dcterms:modified xsi:type="dcterms:W3CDTF">2024-10-17T18:04:34Z</dcterms:modified>
</cp:coreProperties>
</file>